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3" r:id="rId4"/>
  </p:sldMasterIdLst>
  <p:notesMasterIdLst>
    <p:notesMasterId r:id="rId44"/>
  </p:notesMasterIdLst>
  <p:sldIdLst>
    <p:sldId id="503" r:id="rId5"/>
    <p:sldId id="366" r:id="rId6"/>
    <p:sldId id="367" r:id="rId7"/>
    <p:sldId id="368" r:id="rId8"/>
    <p:sldId id="369" r:id="rId9"/>
    <p:sldId id="370" r:id="rId10"/>
    <p:sldId id="371" r:id="rId11"/>
    <p:sldId id="372" r:id="rId12"/>
    <p:sldId id="373" r:id="rId13"/>
    <p:sldId id="374" r:id="rId14"/>
    <p:sldId id="375" r:id="rId15"/>
    <p:sldId id="376" r:id="rId16"/>
    <p:sldId id="506" r:id="rId17"/>
    <p:sldId id="505" r:id="rId18"/>
    <p:sldId id="488" r:id="rId19"/>
    <p:sldId id="489" r:id="rId20"/>
    <p:sldId id="381" r:id="rId21"/>
    <p:sldId id="382" r:id="rId22"/>
    <p:sldId id="383" r:id="rId23"/>
    <p:sldId id="490" r:id="rId24"/>
    <p:sldId id="385" r:id="rId25"/>
    <p:sldId id="386" r:id="rId26"/>
    <p:sldId id="387" r:id="rId27"/>
    <p:sldId id="388" r:id="rId28"/>
    <p:sldId id="491" r:id="rId29"/>
    <p:sldId id="389" r:id="rId30"/>
    <p:sldId id="390" r:id="rId31"/>
    <p:sldId id="504" r:id="rId32"/>
    <p:sldId id="391" r:id="rId33"/>
    <p:sldId id="392" r:id="rId34"/>
    <p:sldId id="393" r:id="rId35"/>
    <p:sldId id="394" r:id="rId36"/>
    <p:sldId id="492" r:id="rId37"/>
    <p:sldId id="493" r:id="rId38"/>
    <p:sldId id="395" r:id="rId39"/>
    <p:sldId id="396" r:id="rId40"/>
    <p:sldId id="397" r:id="rId41"/>
    <p:sldId id="398" r:id="rId42"/>
    <p:sldId id="399" r:id="rId4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luster Creation" id="{F298EB77-6150-5442-9049-EDD055FA214B}">
          <p14:sldIdLst>
            <p14:sldId id="503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506"/>
            <p14:sldId id="505"/>
            <p14:sldId id="488"/>
            <p14:sldId id="489"/>
            <p14:sldId id="381"/>
            <p14:sldId id="382"/>
            <p14:sldId id="383"/>
            <p14:sldId id="490"/>
            <p14:sldId id="385"/>
            <p14:sldId id="386"/>
            <p14:sldId id="387"/>
            <p14:sldId id="388"/>
            <p14:sldId id="491"/>
            <p14:sldId id="389"/>
            <p14:sldId id="390"/>
            <p14:sldId id="504"/>
            <p14:sldId id="391"/>
            <p14:sldId id="392"/>
            <p14:sldId id="393"/>
            <p14:sldId id="394"/>
            <p14:sldId id="492"/>
            <p14:sldId id="493"/>
            <p14:sldId id="395"/>
            <p14:sldId id="396"/>
            <p14:sldId id="397"/>
            <p14:sldId id="398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  <p:cmAuthor id="2" name="Michael Hanisch" initials="MH [6] [2]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9B2E"/>
    <a:srgbClr val="FFFAD0"/>
    <a:srgbClr val="414042"/>
    <a:srgbClr val="DCDCDC"/>
    <a:srgbClr val="505153"/>
    <a:srgbClr val="595A5D"/>
    <a:srgbClr val="4F81BD"/>
    <a:srgbClr val="FFF8AE"/>
    <a:srgbClr val="FCB64C"/>
    <a:srgbClr val="FEC4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10" autoAdjust="0"/>
    <p:restoredTop sz="79109" autoAdjust="0"/>
  </p:normalViewPr>
  <p:slideViewPr>
    <p:cSldViewPr snapToGrid="0" showGuides="1">
      <p:cViewPr varScale="1">
        <p:scale>
          <a:sx n="117" d="100"/>
          <a:sy n="117" d="100"/>
        </p:scale>
        <p:origin x="1616" y="168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0B25AC41-3BEC-9247-8322-91B80C013F2D}" type="datetimeFigureOut">
              <a:rPr lang="en-US" smtClean="0"/>
              <a:pPr/>
              <a:t>12/10/19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880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287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968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6781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177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27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You can override the default configurations for applications you install by supplying a configuration object when specifying applications you want installed at cluster creation time. Configuration objects consist of a classification, properties, and optional nested configurations. A classification refers to an application-specific configuration file. Properties are the settings you want to change in that file. You typically supply configurations in a list, allowing you to edit multiple configuration files in one JSON list.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388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78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363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84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4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033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517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" t="265" r="1" b="-1674"/>
          <a:stretch/>
        </p:blipFill>
        <p:spPr>
          <a:xfrm>
            <a:off x="0" y="2"/>
            <a:ext cx="9144000" cy="5242737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87900" y="3956024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87900" y="4337023"/>
            <a:ext cx="3683000" cy="369888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7900" y="1908230"/>
            <a:ext cx="7324988" cy="744537"/>
          </a:xfrm>
        </p:spPr>
        <p:txBody>
          <a:bodyPr>
            <a:noAutofit/>
          </a:bodyPr>
          <a:lstStyle>
            <a:lvl1pPr marL="0" indent="0" algn="l">
              <a:buNone/>
              <a:defRPr sz="40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87900" y="2658577"/>
            <a:ext cx="6041582" cy="487849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37" y="437057"/>
            <a:ext cx="979394" cy="58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750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7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162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65802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8313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" t="265" r="1" b="-1674"/>
          <a:stretch/>
        </p:blipFill>
        <p:spPr>
          <a:xfrm>
            <a:off x="0" y="2"/>
            <a:ext cx="9144000" cy="5242737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2822715" y="-28425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6" y="61049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/>
          </a:p>
        </p:txBody>
      </p:sp>
      <p:sp>
        <p:nvSpPr>
          <p:cNvPr id="9" name="TextBox 8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bg1"/>
                </a:solidFill>
                <a:latin typeface="Amazon Ember Regular" charset="0"/>
              </a:rPr>
              <a:t>© 2018, Amazon Web Services, Inc. or its Affiliates. All rights reserved.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1649" y="1674429"/>
            <a:ext cx="6069541" cy="1250668"/>
          </a:xfrm>
        </p:spPr>
        <p:txBody>
          <a:bodyPr anchor="ctr" anchorCtr="0">
            <a:noAutofit/>
          </a:bodyPr>
          <a:lstStyle>
            <a:lvl1pPr algn="l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40" y="4706911"/>
            <a:ext cx="443363" cy="26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462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822715" y="-28425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6" y="61049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475262" y="930150"/>
            <a:ext cx="6069541" cy="1250668"/>
          </a:xfrm>
        </p:spPr>
        <p:txBody>
          <a:bodyPr anchor="ctr" anchorCtr="0">
            <a:noAutofit/>
          </a:bodyPr>
          <a:lstStyle>
            <a:lvl1pPr algn="r"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40" y="4706911"/>
            <a:ext cx="443363" cy="26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47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822715" y="-28425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6" y="61049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1649" y="1674429"/>
            <a:ext cx="6069541" cy="1250668"/>
          </a:xfrm>
        </p:spPr>
        <p:txBody>
          <a:bodyPr anchor="ctr" anchorCtr="0">
            <a:noAutofit/>
          </a:bodyPr>
          <a:lstStyle>
            <a:lvl1pPr algn="l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40" y="4706911"/>
            <a:ext cx="443363" cy="26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5889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0702" y="1550833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87900" y="2572389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0600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8D5C1-1CE9-294B-8106-0D0FE7738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4F4FB6-FCE3-5642-8405-2B130C786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63E84-A231-AD48-930B-B7CDCB584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47EA9-54DF-C541-9F1B-7C1F5083CBD6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A37F9-AE7B-274C-B71C-A71B93CC6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A4308-C461-544E-9B7E-07700815F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FACA7-1BD3-8446-996B-1AC6EA2F0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946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 userDrawn="1"/>
        </p:nvSpPr>
        <p:spPr>
          <a:xfrm>
            <a:off x="489150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50000"/>
                  </a:schemeClr>
                </a:solidFill>
              </a:rPr>
              <a:t>© 2016, Amazon Web Services, Inc. or its Affiliates. All rights reserved.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2730501" y="3643481"/>
            <a:ext cx="3683000" cy="433387"/>
          </a:xfrm>
        </p:spPr>
        <p:txBody>
          <a:bodyPr>
            <a:norm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730501" y="4024481"/>
            <a:ext cx="3683000" cy="369888"/>
          </a:xfrm>
        </p:spPr>
        <p:txBody>
          <a:bodyPr>
            <a:norm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909507" y="2173166"/>
            <a:ext cx="7324988" cy="744537"/>
          </a:xfrm>
        </p:spPr>
        <p:txBody>
          <a:bodyPr>
            <a:noAutofit/>
          </a:bodyPr>
          <a:lstStyle>
            <a:lvl1pPr marL="0" indent="0" algn="ctr">
              <a:buNone/>
              <a:defRPr sz="32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1551210" y="2923513"/>
            <a:ext cx="6041582" cy="487849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7359" y="4653048"/>
            <a:ext cx="569284" cy="21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9828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7"/>
            <a:ext cx="8205304" cy="54574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336613" y="1010409"/>
            <a:ext cx="8207742" cy="3641926"/>
          </a:xfrm>
          <a:noFill/>
        </p:spPr>
        <p:txBody>
          <a:bodyPr/>
          <a:lstStyle>
            <a:lvl1pPr marL="0" indent="0">
              <a:buNone/>
              <a:defRPr lang="en-US" sz="110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457189" indent="0">
              <a:buNone/>
              <a:defRPr>
                <a:latin typeface="Lucida Console" panose="020B0609040504020204" pitchFamily="49" charset="0"/>
              </a:defRPr>
            </a:lvl2pPr>
            <a:lvl3pPr marL="914378" indent="0">
              <a:buNone/>
              <a:defRPr>
                <a:latin typeface="Lucida Console" panose="020B0609040504020204" pitchFamily="49" charset="0"/>
              </a:defRPr>
            </a:lvl3pPr>
            <a:lvl4pPr marL="1371566" indent="0">
              <a:buNone/>
              <a:defRPr>
                <a:latin typeface="Lucida Console" panose="020B0609040504020204" pitchFamily="49" charset="0"/>
              </a:defRPr>
            </a:lvl4pPr>
            <a:lvl5pPr marL="1828754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098" y="4663939"/>
            <a:ext cx="811456" cy="33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89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8"/>
            <a:ext cx="8205304" cy="5457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42913" indent="-285736">
              <a:buFont typeface="Arial"/>
              <a:buChar char="•"/>
              <a:defRPr>
                <a:solidFill>
                  <a:schemeClr val="bg1"/>
                </a:solidFill>
              </a:defRPr>
            </a:lvl2pPr>
            <a:lvl3pPr marL="1142944" indent="-228588">
              <a:buFont typeface="Arial"/>
              <a:buChar char="•"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0978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7743" y="1008054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7743" y="1487874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7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25570" y="1008054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4525570" y="1487874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098" y="4663939"/>
            <a:ext cx="811456" cy="33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751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7"/>
            <a:ext cx="8205304" cy="545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9" y="1011543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566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2" y="1011543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566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6" y="1011543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566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098" y="4663939"/>
            <a:ext cx="811456" cy="33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018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7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743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2496748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634586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990346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37743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496748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634586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990346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098" y="4663939"/>
            <a:ext cx="811456" cy="33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1938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7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339933" y="2151898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479308" y="2151898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24974" y="2151898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339933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479308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24974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9939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79308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974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9939" y="2782373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479308" y="2782373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24974" y="2782373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098" y="4663939"/>
            <a:ext cx="811456" cy="33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686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0562" y="23733"/>
            <a:ext cx="5502876" cy="28828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7359" y="4653048"/>
            <a:ext cx="569284" cy="21431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2876317"/>
            <a:ext cx="7728214" cy="1021556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3127280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 userDrawn="1"/>
        </p:nvSpPr>
        <p:spPr>
          <a:xfrm>
            <a:off x="489150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50000"/>
                  </a:schemeClr>
                </a:solidFill>
              </a:rPr>
              <a:t>© 2016, Amazon Web Services, Inc. or its Affiliates. All rights reserved.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2730500" y="3643480"/>
            <a:ext cx="3683000" cy="433387"/>
          </a:xfrm>
        </p:spPr>
        <p:txBody>
          <a:bodyPr>
            <a:norm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730500" y="4024481"/>
            <a:ext cx="3683000" cy="369888"/>
          </a:xfrm>
        </p:spPr>
        <p:txBody>
          <a:bodyPr>
            <a:norm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909506" y="2173165"/>
            <a:ext cx="7324988" cy="744537"/>
          </a:xfrm>
        </p:spPr>
        <p:txBody>
          <a:bodyPr>
            <a:noAutofit/>
          </a:bodyPr>
          <a:lstStyle>
            <a:lvl1pPr marL="0" indent="0" algn="ctr">
              <a:buNone/>
              <a:defRPr sz="32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1551209" y="2923512"/>
            <a:ext cx="6041582" cy="487849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7358" y="4653047"/>
            <a:ext cx="569284" cy="21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143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336613" y="1010408"/>
            <a:ext cx="8207742" cy="3641926"/>
          </a:xfrm>
          <a:noFill/>
        </p:spPr>
        <p:txBody>
          <a:bodyPr/>
          <a:lstStyle>
            <a:lvl1pPr marL="0" indent="0">
              <a:buNone/>
              <a:defRPr lang="en-US" sz="110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097" y="4663938"/>
            <a:ext cx="811456" cy="33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688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7743" y="1008053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7743" y="1487874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25569" y="1008053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4525569" y="1487874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097" y="4663938"/>
            <a:ext cx="811456" cy="33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878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8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1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5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097" y="4663938"/>
            <a:ext cx="811456" cy="33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965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742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2496747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63458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99034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63458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99034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097" y="4663938"/>
            <a:ext cx="811456" cy="33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05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8"/>
            <a:ext cx="8205304" cy="5457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336613" y="1010409"/>
            <a:ext cx="8207742" cy="3641926"/>
          </a:xfrm>
          <a:noFill/>
        </p:spPr>
        <p:txBody>
          <a:bodyPr/>
          <a:lstStyle>
            <a:lvl1pPr marL="0" indent="0">
              <a:buNone/>
              <a:defRPr lang="en-US" sz="110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457178" indent="0">
              <a:buNone/>
              <a:defRPr>
                <a:latin typeface="Lucida Console" panose="020B0609040504020204" pitchFamily="49" charset="0"/>
              </a:defRPr>
            </a:lvl2pPr>
            <a:lvl3pPr marL="914355" indent="0">
              <a:buNone/>
              <a:defRPr>
                <a:latin typeface="Lucida Console" panose="020B0609040504020204" pitchFamily="49" charset="0"/>
              </a:defRPr>
            </a:lvl3pPr>
            <a:lvl4pPr marL="1371532" indent="0">
              <a:buNone/>
              <a:defRPr>
                <a:latin typeface="Lucida Console" panose="020B0609040504020204" pitchFamily="49" charset="0"/>
              </a:defRPr>
            </a:lvl4pPr>
            <a:lvl5pPr marL="1828709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6987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339933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479308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24974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339933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479308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24974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9939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79308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974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9939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479308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24974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097" y="4663938"/>
            <a:ext cx="811456" cy="33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930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0562" y="23732"/>
            <a:ext cx="5502876" cy="28828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7358" y="4653047"/>
            <a:ext cx="569284" cy="21431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2876316"/>
            <a:ext cx="7728214" cy="1021556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920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8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9"/>
            <a:ext cx="4038600" cy="3472073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9"/>
            <a:ext cx="4038600" cy="3472073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375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7743" y="1008055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7743" y="1487874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8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25571" y="100805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4525571" y="1487874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288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8"/>
            <a:ext cx="8205304" cy="545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20" y="1011544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532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2" y="1011544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532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7" y="1011544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532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465921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7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744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178" indent="0">
              <a:buNone/>
              <a:defRPr sz="1200"/>
            </a:lvl2pPr>
            <a:lvl3pPr marL="914355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4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2496748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178" indent="0">
              <a:buNone/>
              <a:defRPr sz="1200"/>
            </a:lvl2pPr>
            <a:lvl3pPr marL="914355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4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634586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178" indent="0">
              <a:buNone/>
              <a:defRPr sz="1200"/>
            </a:lvl2pPr>
            <a:lvl3pPr marL="914355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4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990346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178" indent="0">
              <a:buNone/>
              <a:defRPr sz="1200"/>
            </a:lvl2pPr>
            <a:lvl3pPr marL="914355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4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37744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496748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634586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990346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573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7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339939" y="2151898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178" indent="0">
              <a:buNone/>
              <a:defRPr sz="1200"/>
            </a:lvl2pPr>
            <a:lvl3pPr marL="914355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4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479314" y="2151898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178" indent="0">
              <a:buNone/>
              <a:defRPr sz="1200"/>
            </a:lvl2pPr>
            <a:lvl3pPr marL="914355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4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24980" y="2151898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178" indent="0">
              <a:buNone/>
              <a:defRPr sz="1200"/>
            </a:lvl2pPr>
            <a:lvl3pPr marL="914355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4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339939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178" indent="0">
              <a:buNone/>
              <a:defRPr sz="1200"/>
            </a:lvl2pPr>
            <a:lvl3pPr marL="914355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4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479308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178" indent="0">
              <a:buNone/>
              <a:defRPr sz="1200"/>
            </a:lvl2pPr>
            <a:lvl3pPr marL="914355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4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24974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178" indent="0">
              <a:buNone/>
              <a:defRPr sz="1200"/>
            </a:lvl2pPr>
            <a:lvl3pPr marL="914355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4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9939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79308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974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9939" y="2782373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479308" y="2782373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24974" y="2782373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288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3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bg1"/>
                </a:solidFill>
                <a:latin typeface="Amazon Ember Regular" charset="0"/>
              </a:rPr>
              <a:t>© 2018, Amazon Web Services, Inc. or its Affiliates. All rights reserved.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40" y="4706911"/>
            <a:ext cx="443363" cy="26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33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  <p:sldLayoutId id="2147483714" r:id="rId21"/>
    <p:sldLayoutId id="2147483715" r:id="rId22"/>
    <p:sldLayoutId id="2147483716" r:id="rId23"/>
    <p:sldLayoutId id="2147483717" r:id="rId24"/>
    <p:sldLayoutId id="2147483675" r:id="rId25"/>
    <p:sldLayoutId id="2147483692" r:id="rId26"/>
    <p:sldLayoutId id="2147483679" r:id="rId27"/>
    <p:sldLayoutId id="2147483689" r:id="rId28"/>
    <p:sldLayoutId id="2147483690" r:id="rId29"/>
    <p:sldLayoutId id="2147483691" r:id="rId30"/>
    <p:sldLayoutId id="2147483687" r:id="rId31"/>
  </p:sldLayoutIdLst>
  <p:txStyles>
    <p:titleStyle>
      <a:lvl1pPr algn="l" defTabSz="457178" rtl="0" eaLnBrk="1" latinLnBrk="0" hangingPunct="1">
        <a:spcBef>
          <a:spcPct val="0"/>
        </a:spcBef>
        <a:buNone/>
        <a:defRPr sz="2800" b="0" i="0" kern="1200">
          <a:solidFill>
            <a:schemeClr val="bg1"/>
          </a:solidFill>
          <a:latin typeface="Amazon Ember Regular" charset="0"/>
          <a:ea typeface="+mj-ea"/>
          <a:cs typeface="Amazon Ember Regular" charset="0"/>
        </a:defRPr>
      </a:lvl1pPr>
    </p:titleStyle>
    <p:bodyStyle>
      <a:lvl1pPr marL="0" indent="0" algn="l" defTabSz="457178" rtl="0" eaLnBrk="1" latinLnBrk="0" hangingPunct="1">
        <a:spcBef>
          <a:spcPct val="20000"/>
        </a:spcBef>
        <a:buFontTx/>
        <a:buNone/>
        <a:defRPr sz="24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1pPr>
      <a:lvl2pPr marL="742913" indent="-285736" algn="l" defTabSz="457178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2pPr>
      <a:lvl3pPr marL="1142944" indent="-228588" algn="l" defTabSz="457178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3pPr>
      <a:lvl4pPr marL="1600120" indent="-228588" algn="l" defTabSz="457178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4pPr>
      <a:lvl5pPr marL="2057297" indent="-228588" algn="l" defTabSz="457178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aws.amazon.com/AWSEC2/latest/UserGuide/creating-an-ami-ebs.html" TargetMode="External"/><Relationship Id="rId2" Type="http://schemas.openxmlformats.org/officeDocument/2006/relationships/hyperlink" Target="http://docs.aws.amazon.com/AWSEC2/latest/UserGuide/virtualization_types.html" TargetMode="Externa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tiff"/><Relationship Id="rId10" Type="http://schemas.openxmlformats.org/officeDocument/2006/relationships/image" Target="../media/image21.png"/><Relationship Id="rId19" Type="http://schemas.openxmlformats.org/officeDocument/2006/relationships/image" Target="../media/image30.jp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7900" y="3711926"/>
            <a:ext cx="4378014" cy="433387"/>
          </a:xfrm>
        </p:spPr>
        <p:txBody>
          <a:bodyPr>
            <a:noAutofit/>
          </a:bodyPr>
          <a:lstStyle/>
          <a:p>
            <a:r>
              <a:rPr lang="en-US" dirty="0"/>
              <a:t>Saravanan Prabhagaran</a:t>
            </a:r>
          </a:p>
          <a:p>
            <a:r>
              <a:rPr lang="en-US" dirty="0"/>
              <a:t>Sr. Solutions Architect Database &amp; Analytics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87900" y="4326452"/>
            <a:ext cx="3683000" cy="369888"/>
          </a:xfrm>
        </p:spPr>
        <p:txBody>
          <a:bodyPr/>
          <a:lstStyle/>
          <a:p>
            <a:r>
              <a:rPr lang="en-US" dirty="0"/>
              <a:t>12/11/19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87900" y="2762334"/>
            <a:ext cx="7324988" cy="744537"/>
          </a:xfrm>
        </p:spPr>
        <p:txBody>
          <a:bodyPr/>
          <a:lstStyle/>
          <a:p>
            <a:r>
              <a:rPr lang="en-US" dirty="0"/>
              <a:t>EMR Cluster Creation</a:t>
            </a:r>
          </a:p>
        </p:txBody>
      </p:sp>
      <p:pic>
        <p:nvPicPr>
          <p:cNvPr id="6" name="Picture 5" descr="Elastic-MapReduce-EM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968" y="907771"/>
            <a:ext cx="1664063" cy="16640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49476" y="4783756"/>
            <a:ext cx="17940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Updated: 25-June-2018</a:t>
            </a:r>
          </a:p>
        </p:txBody>
      </p:sp>
    </p:spTree>
    <p:extLst>
      <p:ext uri="{BB962C8B-B14F-4D97-AF65-F5344CB8AC3E}">
        <p14:creationId xmlns:p14="http://schemas.microsoft.com/office/powerpoint/2010/main" val="17025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Software Settings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err="1"/>
              <a:t>Overide</a:t>
            </a:r>
            <a:r>
              <a:rPr lang="en-US" dirty="0"/>
              <a:t> default configurations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Inline or JSON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capacity-scheduler, core-site, </a:t>
            </a:r>
            <a:r>
              <a:rPr lang="en-US" dirty="0" err="1"/>
              <a:t>hadoop-env</a:t>
            </a:r>
            <a:r>
              <a:rPr lang="en-US" dirty="0"/>
              <a:t>, hadoop-log4j, </a:t>
            </a:r>
            <a:r>
              <a:rPr lang="en-US" dirty="0" err="1"/>
              <a:t>hdfs</a:t>
            </a:r>
            <a:r>
              <a:rPr lang="en-US" dirty="0"/>
              <a:t>-site, </a:t>
            </a:r>
            <a:r>
              <a:rPr lang="en-US" dirty="0" err="1"/>
              <a:t>httpfs-env</a:t>
            </a:r>
            <a:r>
              <a:rPr lang="en-US" dirty="0"/>
              <a:t>, https-site, </a:t>
            </a:r>
            <a:r>
              <a:rPr lang="en-US" dirty="0" err="1"/>
              <a:t>mapred-env</a:t>
            </a:r>
            <a:r>
              <a:rPr lang="en-US" dirty="0"/>
              <a:t>, </a:t>
            </a:r>
            <a:r>
              <a:rPr lang="en-US" dirty="0" err="1"/>
              <a:t>mapred</a:t>
            </a:r>
            <a:r>
              <a:rPr lang="en-US" dirty="0"/>
              <a:t>-site, yarn-</a:t>
            </a:r>
            <a:r>
              <a:rPr lang="en-US" dirty="0" err="1"/>
              <a:t>env</a:t>
            </a:r>
            <a:r>
              <a:rPr lang="en-US" dirty="0"/>
              <a:t>, yarn-site, hive-</a:t>
            </a:r>
            <a:r>
              <a:rPr lang="en-US" dirty="0" err="1"/>
              <a:t>env</a:t>
            </a:r>
            <a:r>
              <a:rPr lang="en-US" dirty="0"/>
              <a:t>, hive-exec-log4j, hive-log4j, hive-site, pig-properties, pig-log4j  etc.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9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C4E9BA-E59D-114B-B550-1925965DD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36" y="0"/>
            <a:ext cx="87675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21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A step is a unit of work you submit to the cluster	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Auto-terminate cluster or leave running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Streaming program for executable other than Java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812" y="2534478"/>
            <a:ext cx="66294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1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83E91-A29F-3A48-9DF9-747BA6123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Configuration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FA1DE1-6F94-DB4D-8AED-559B44936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872" y="1009650"/>
            <a:ext cx="7495082" cy="3552825"/>
          </a:xfrm>
        </p:spPr>
      </p:pic>
    </p:spTree>
    <p:extLst>
      <p:ext uri="{BB962C8B-B14F-4D97-AF65-F5344CB8AC3E}">
        <p14:creationId xmlns:p14="http://schemas.microsoft.com/office/powerpoint/2010/main" val="521878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group configuration – Instance fleets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788" y="826453"/>
            <a:ext cx="8205304" cy="201522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Provision from a list of instance types with Spot and On-Demand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Launch in the most optimal Availability Zone based on capacity/price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Spot Block support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C951FB-0BBA-9040-8B03-0C6089E98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08" y="2998933"/>
            <a:ext cx="8911218" cy="198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24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0"/>
            <a:ext cx="9144000" cy="385422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1124445"/>
            <a:ext cx="4593642" cy="4558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921989" y="12587"/>
            <a:ext cx="2965541" cy="74756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Networking - VPC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982351" y="702719"/>
            <a:ext cx="939639" cy="32257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1580271"/>
            <a:ext cx="3783834" cy="2138651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199130" y="4174748"/>
            <a:ext cx="2570261" cy="89743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Node types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Instance types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Instance count 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2700997" y="3718922"/>
            <a:ext cx="59330" cy="455826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0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000"/>
            <a:ext cx="9144000" cy="411915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303521" y="2644726"/>
            <a:ext cx="2208628" cy="1398361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842794" y="4450557"/>
            <a:ext cx="2270604" cy="57370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Request spot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Bid price 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6097878" y="4087002"/>
            <a:ext cx="63771" cy="363555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244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463708" y="1118851"/>
            <a:ext cx="5765194" cy="797951"/>
          </a:xfrm>
          <a:prstGeom prst="roundRect">
            <a:avLst>
              <a:gd name="adj" fmla="val 9818"/>
            </a:avLst>
          </a:prstGeom>
          <a:noFill/>
          <a:ln w="19050" cap="flat" cmpd="sng" algn="ctr">
            <a:solidFill>
              <a:srgbClr val="F7981F"/>
            </a:solidFill>
            <a:prstDash val="lgDash"/>
          </a:ln>
          <a:effectLst/>
        </p:spPr>
        <p:txBody>
          <a:bodyPr anchor="b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63710" y="2070621"/>
            <a:ext cx="2144744" cy="1951713"/>
          </a:xfrm>
          <a:prstGeom prst="roundRect">
            <a:avLst>
              <a:gd name="adj" fmla="val 9818"/>
            </a:avLst>
          </a:prstGeom>
          <a:noFill/>
          <a:ln w="19050" cap="flat" cmpd="sng" algn="ctr">
            <a:solidFill>
              <a:srgbClr val="F7981F"/>
            </a:solidFill>
            <a:prstDash val="lgDash"/>
          </a:ln>
          <a:effectLst/>
        </p:spPr>
        <p:txBody>
          <a:bodyPr anchor="b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reeform 18"/>
          <p:cNvSpPr>
            <a:spLocks/>
          </p:cNvSpPr>
          <p:nvPr/>
        </p:nvSpPr>
        <p:spPr bwMode="auto">
          <a:xfrm>
            <a:off x="2889797" y="1295295"/>
            <a:ext cx="599423" cy="496658"/>
          </a:xfrm>
          <a:custGeom>
            <a:avLst/>
            <a:gdLst/>
            <a:ahLst/>
            <a:cxnLst>
              <a:cxn ang="0">
                <a:pos x="0" y="69"/>
              </a:cxn>
              <a:cxn ang="0">
                <a:pos x="6" y="76"/>
              </a:cxn>
              <a:cxn ang="0">
                <a:pos x="67" y="76"/>
              </a:cxn>
              <a:cxn ang="0">
                <a:pos x="74" y="69"/>
              </a:cxn>
              <a:cxn ang="0">
                <a:pos x="74" y="6"/>
              </a:cxn>
              <a:cxn ang="0">
                <a:pos x="67" y="0"/>
              </a:cxn>
              <a:cxn ang="0">
                <a:pos x="6" y="0"/>
              </a:cxn>
              <a:cxn ang="0">
                <a:pos x="0" y="6"/>
              </a:cxn>
              <a:cxn ang="0">
                <a:pos x="0" y="69"/>
              </a:cxn>
            </a:cxnLst>
            <a:rect l="0" t="0" r="r" b="b"/>
            <a:pathLst>
              <a:path w="74" h="76">
                <a:moveTo>
                  <a:pt x="0" y="69"/>
                </a:moveTo>
                <a:cubicBezTo>
                  <a:pt x="0" y="73"/>
                  <a:pt x="3" y="76"/>
                  <a:pt x="6" y="76"/>
                </a:cubicBezTo>
                <a:cubicBezTo>
                  <a:pt x="67" y="76"/>
                  <a:pt x="67" y="76"/>
                  <a:pt x="67" y="76"/>
                </a:cubicBezTo>
                <a:cubicBezTo>
                  <a:pt x="71" y="76"/>
                  <a:pt x="74" y="73"/>
                  <a:pt x="74" y="69"/>
                </a:cubicBezTo>
                <a:cubicBezTo>
                  <a:pt x="74" y="6"/>
                  <a:pt x="74" y="6"/>
                  <a:pt x="74" y="6"/>
                </a:cubicBezTo>
                <a:cubicBezTo>
                  <a:pt x="74" y="3"/>
                  <a:pt x="71" y="0"/>
                  <a:pt x="67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lnTo>
                  <a:pt x="0" y="69"/>
                </a:lnTo>
                <a:close/>
              </a:path>
            </a:pathLst>
          </a:custGeom>
          <a:solidFill>
            <a:srgbClr val="FF9900"/>
          </a:solidFill>
          <a:ln w="9525">
            <a:solidFill>
              <a:srgbClr val="F79646">
                <a:lumMod val="50000"/>
              </a:srgbClr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105917" y="2070621"/>
            <a:ext cx="726486" cy="1951713"/>
          </a:xfrm>
          <a:prstGeom prst="roundRect">
            <a:avLst>
              <a:gd name="adj" fmla="val 9818"/>
            </a:avLst>
          </a:prstGeom>
          <a:noFill/>
          <a:ln w="19050" cap="flat" cmpd="sng" algn="ctr">
            <a:solidFill>
              <a:srgbClr val="F7981F"/>
            </a:solidFill>
            <a:prstDash val="lgDash"/>
          </a:ln>
          <a:effectLst/>
        </p:spPr>
        <p:txBody>
          <a:bodyPr anchor="b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73718" y="958708"/>
            <a:ext cx="1954381" cy="30777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Master instance group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8456" y="668301"/>
            <a:ext cx="1160895" cy="30777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EMR cluster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63696" y="4069433"/>
            <a:ext cx="1865704" cy="30777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Task instance groups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9594" y="4043016"/>
            <a:ext cx="1795684" cy="30777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Core instance group</a:t>
            </a:r>
          </a:p>
        </p:txBody>
      </p:sp>
      <p:sp>
        <p:nvSpPr>
          <p:cNvPr id="11" name="Freeform 18"/>
          <p:cNvSpPr>
            <a:spLocks/>
          </p:cNvSpPr>
          <p:nvPr/>
        </p:nvSpPr>
        <p:spPr bwMode="auto">
          <a:xfrm>
            <a:off x="866846" y="2461113"/>
            <a:ext cx="521373" cy="536162"/>
          </a:xfrm>
          <a:custGeom>
            <a:avLst/>
            <a:gdLst/>
            <a:ahLst/>
            <a:cxnLst>
              <a:cxn ang="0">
                <a:pos x="0" y="69"/>
              </a:cxn>
              <a:cxn ang="0">
                <a:pos x="6" y="76"/>
              </a:cxn>
              <a:cxn ang="0">
                <a:pos x="67" y="76"/>
              </a:cxn>
              <a:cxn ang="0">
                <a:pos x="74" y="69"/>
              </a:cxn>
              <a:cxn ang="0">
                <a:pos x="74" y="6"/>
              </a:cxn>
              <a:cxn ang="0">
                <a:pos x="67" y="0"/>
              </a:cxn>
              <a:cxn ang="0">
                <a:pos x="6" y="0"/>
              </a:cxn>
              <a:cxn ang="0">
                <a:pos x="0" y="6"/>
              </a:cxn>
              <a:cxn ang="0">
                <a:pos x="0" y="69"/>
              </a:cxn>
            </a:cxnLst>
            <a:rect l="0" t="0" r="r" b="b"/>
            <a:pathLst>
              <a:path w="74" h="76">
                <a:moveTo>
                  <a:pt x="0" y="69"/>
                </a:moveTo>
                <a:cubicBezTo>
                  <a:pt x="0" y="73"/>
                  <a:pt x="3" y="76"/>
                  <a:pt x="6" y="76"/>
                </a:cubicBezTo>
                <a:cubicBezTo>
                  <a:pt x="67" y="76"/>
                  <a:pt x="67" y="76"/>
                  <a:pt x="67" y="76"/>
                </a:cubicBezTo>
                <a:cubicBezTo>
                  <a:pt x="71" y="76"/>
                  <a:pt x="74" y="73"/>
                  <a:pt x="74" y="69"/>
                </a:cubicBezTo>
                <a:cubicBezTo>
                  <a:pt x="74" y="6"/>
                  <a:pt x="74" y="6"/>
                  <a:pt x="74" y="6"/>
                </a:cubicBezTo>
                <a:cubicBezTo>
                  <a:pt x="74" y="3"/>
                  <a:pt x="71" y="0"/>
                  <a:pt x="67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lnTo>
                  <a:pt x="0" y="69"/>
                </a:lnTo>
                <a:close/>
              </a:path>
            </a:pathLst>
          </a:custGeom>
          <a:solidFill>
            <a:srgbClr val="FF9900"/>
          </a:solidFill>
          <a:ln w="9525">
            <a:solidFill>
              <a:srgbClr val="F79646">
                <a:lumMod val="50000"/>
              </a:srgbClr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2" name="Freeform 18"/>
          <p:cNvSpPr>
            <a:spLocks/>
          </p:cNvSpPr>
          <p:nvPr/>
        </p:nvSpPr>
        <p:spPr bwMode="auto">
          <a:xfrm>
            <a:off x="1638700" y="2461113"/>
            <a:ext cx="521373" cy="536162"/>
          </a:xfrm>
          <a:custGeom>
            <a:avLst/>
            <a:gdLst/>
            <a:ahLst/>
            <a:cxnLst>
              <a:cxn ang="0">
                <a:pos x="0" y="69"/>
              </a:cxn>
              <a:cxn ang="0">
                <a:pos x="6" y="76"/>
              </a:cxn>
              <a:cxn ang="0">
                <a:pos x="67" y="76"/>
              </a:cxn>
              <a:cxn ang="0">
                <a:pos x="74" y="69"/>
              </a:cxn>
              <a:cxn ang="0">
                <a:pos x="74" y="6"/>
              </a:cxn>
              <a:cxn ang="0">
                <a:pos x="67" y="0"/>
              </a:cxn>
              <a:cxn ang="0">
                <a:pos x="6" y="0"/>
              </a:cxn>
              <a:cxn ang="0">
                <a:pos x="0" y="6"/>
              </a:cxn>
              <a:cxn ang="0">
                <a:pos x="0" y="69"/>
              </a:cxn>
            </a:cxnLst>
            <a:rect l="0" t="0" r="r" b="b"/>
            <a:pathLst>
              <a:path w="74" h="76">
                <a:moveTo>
                  <a:pt x="0" y="69"/>
                </a:moveTo>
                <a:cubicBezTo>
                  <a:pt x="0" y="73"/>
                  <a:pt x="3" y="76"/>
                  <a:pt x="6" y="76"/>
                </a:cubicBezTo>
                <a:cubicBezTo>
                  <a:pt x="67" y="76"/>
                  <a:pt x="67" y="76"/>
                  <a:pt x="67" y="76"/>
                </a:cubicBezTo>
                <a:cubicBezTo>
                  <a:pt x="71" y="76"/>
                  <a:pt x="74" y="73"/>
                  <a:pt x="74" y="69"/>
                </a:cubicBezTo>
                <a:cubicBezTo>
                  <a:pt x="74" y="6"/>
                  <a:pt x="74" y="6"/>
                  <a:pt x="74" y="6"/>
                </a:cubicBezTo>
                <a:cubicBezTo>
                  <a:pt x="74" y="3"/>
                  <a:pt x="71" y="0"/>
                  <a:pt x="67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lnTo>
                  <a:pt x="0" y="69"/>
                </a:lnTo>
                <a:close/>
              </a:path>
            </a:pathLst>
          </a:custGeom>
          <a:solidFill>
            <a:srgbClr val="FF9900"/>
          </a:solidFill>
          <a:ln w="9525">
            <a:solidFill>
              <a:srgbClr val="F79646">
                <a:lumMod val="50000"/>
              </a:srgbClr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3" name="Freeform 18"/>
          <p:cNvSpPr>
            <a:spLocks/>
          </p:cNvSpPr>
          <p:nvPr/>
        </p:nvSpPr>
        <p:spPr bwMode="auto">
          <a:xfrm>
            <a:off x="3228534" y="2461113"/>
            <a:ext cx="521373" cy="536162"/>
          </a:xfrm>
          <a:custGeom>
            <a:avLst/>
            <a:gdLst/>
            <a:ahLst/>
            <a:cxnLst>
              <a:cxn ang="0">
                <a:pos x="0" y="69"/>
              </a:cxn>
              <a:cxn ang="0">
                <a:pos x="6" y="76"/>
              </a:cxn>
              <a:cxn ang="0">
                <a:pos x="67" y="76"/>
              </a:cxn>
              <a:cxn ang="0">
                <a:pos x="74" y="69"/>
              </a:cxn>
              <a:cxn ang="0">
                <a:pos x="74" y="6"/>
              </a:cxn>
              <a:cxn ang="0">
                <a:pos x="67" y="0"/>
              </a:cxn>
              <a:cxn ang="0">
                <a:pos x="6" y="0"/>
              </a:cxn>
              <a:cxn ang="0">
                <a:pos x="0" y="6"/>
              </a:cxn>
              <a:cxn ang="0">
                <a:pos x="0" y="69"/>
              </a:cxn>
            </a:cxnLst>
            <a:rect l="0" t="0" r="r" b="b"/>
            <a:pathLst>
              <a:path w="74" h="76">
                <a:moveTo>
                  <a:pt x="0" y="69"/>
                </a:moveTo>
                <a:cubicBezTo>
                  <a:pt x="0" y="73"/>
                  <a:pt x="3" y="76"/>
                  <a:pt x="6" y="76"/>
                </a:cubicBezTo>
                <a:cubicBezTo>
                  <a:pt x="67" y="76"/>
                  <a:pt x="67" y="76"/>
                  <a:pt x="67" y="76"/>
                </a:cubicBezTo>
                <a:cubicBezTo>
                  <a:pt x="71" y="76"/>
                  <a:pt x="74" y="73"/>
                  <a:pt x="74" y="69"/>
                </a:cubicBezTo>
                <a:cubicBezTo>
                  <a:pt x="74" y="6"/>
                  <a:pt x="74" y="6"/>
                  <a:pt x="74" y="6"/>
                </a:cubicBezTo>
                <a:cubicBezTo>
                  <a:pt x="74" y="3"/>
                  <a:pt x="71" y="0"/>
                  <a:pt x="67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lnTo>
                  <a:pt x="0" y="69"/>
                </a:lnTo>
                <a:close/>
              </a:path>
            </a:pathLst>
          </a:custGeom>
          <a:solidFill>
            <a:srgbClr val="FF9900"/>
          </a:solidFill>
          <a:ln w="9525">
            <a:solidFill>
              <a:srgbClr val="F79646">
                <a:lumMod val="50000"/>
              </a:srgbClr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.07c</a:t>
            </a:r>
          </a:p>
        </p:txBody>
      </p:sp>
      <p:sp>
        <p:nvSpPr>
          <p:cNvPr id="14" name="Freeform 18"/>
          <p:cNvSpPr>
            <a:spLocks/>
          </p:cNvSpPr>
          <p:nvPr/>
        </p:nvSpPr>
        <p:spPr bwMode="auto">
          <a:xfrm>
            <a:off x="4000388" y="2461113"/>
            <a:ext cx="521373" cy="536162"/>
          </a:xfrm>
          <a:custGeom>
            <a:avLst/>
            <a:gdLst/>
            <a:ahLst/>
            <a:cxnLst>
              <a:cxn ang="0">
                <a:pos x="0" y="69"/>
              </a:cxn>
              <a:cxn ang="0">
                <a:pos x="6" y="76"/>
              </a:cxn>
              <a:cxn ang="0">
                <a:pos x="67" y="76"/>
              </a:cxn>
              <a:cxn ang="0">
                <a:pos x="74" y="69"/>
              </a:cxn>
              <a:cxn ang="0">
                <a:pos x="74" y="6"/>
              </a:cxn>
              <a:cxn ang="0">
                <a:pos x="67" y="0"/>
              </a:cxn>
              <a:cxn ang="0">
                <a:pos x="6" y="0"/>
              </a:cxn>
              <a:cxn ang="0">
                <a:pos x="0" y="6"/>
              </a:cxn>
              <a:cxn ang="0">
                <a:pos x="0" y="69"/>
              </a:cxn>
            </a:cxnLst>
            <a:rect l="0" t="0" r="r" b="b"/>
            <a:pathLst>
              <a:path w="74" h="76">
                <a:moveTo>
                  <a:pt x="0" y="69"/>
                </a:moveTo>
                <a:cubicBezTo>
                  <a:pt x="0" y="73"/>
                  <a:pt x="3" y="76"/>
                  <a:pt x="6" y="76"/>
                </a:cubicBezTo>
                <a:cubicBezTo>
                  <a:pt x="67" y="76"/>
                  <a:pt x="67" y="76"/>
                  <a:pt x="67" y="76"/>
                </a:cubicBezTo>
                <a:cubicBezTo>
                  <a:pt x="71" y="76"/>
                  <a:pt x="74" y="73"/>
                  <a:pt x="74" y="69"/>
                </a:cubicBezTo>
                <a:cubicBezTo>
                  <a:pt x="74" y="6"/>
                  <a:pt x="74" y="6"/>
                  <a:pt x="74" y="6"/>
                </a:cubicBezTo>
                <a:cubicBezTo>
                  <a:pt x="74" y="3"/>
                  <a:pt x="71" y="0"/>
                  <a:pt x="67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lnTo>
                  <a:pt x="0" y="69"/>
                </a:lnTo>
                <a:close/>
              </a:path>
            </a:pathLst>
          </a:custGeom>
          <a:solidFill>
            <a:srgbClr val="FF9900"/>
          </a:solidFill>
          <a:ln w="9525">
            <a:solidFill>
              <a:srgbClr val="F79646">
                <a:lumMod val="50000"/>
              </a:srgbClr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.06c</a:t>
            </a:r>
          </a:p>
        </p:txBody>
      </p:sp>
      <p:sp>
        <p:nvSpPr>
          <p:cNvPr id="15" name="Freeform 18"/>
          <p:cNvSpPr>
            <a:spLocks/>
          </p:cNvSpPr>
          <p:nvPr/>
        </p:nvSpPr>
        <p:spPr bwMode="auto">
          <a:xfrm>
            <a:off x="3218328" y="3170132"/>
            <a:ext cx="521373" cy="536162"/>
          </a:xfrm>
          <a:custGeom>
            <a:avLst/>
            <a:gdLst/>
            <a:ahLst/>
            <a:cxnLst>
              <a:cxn ang="0">
                <a:pos x="0" y="69"/>
              </a:cxn>
              <a:cxn ang="0">
                <a:pos x="6" y="76"/>
              </a:cxn>
              <a:cxn ang="0">
                <a:pos x="67" y="76"/>
              </a:cxn>
              <a:cxn ang="0">
                <a:pos x="74" y="69"/>
              </a:cxn>
              <a:cxn ang="0">
                <a:pos x="74" y="6"/>
              </a:cxn>
              <a:cxn ang="0">
                <a:pos x="67" y="0"/>
              </a:cxn>
              <a:cxn ang="0">
                <a:pos x="6" y="0"/>
              </a:cxn>
              <a:cxn ang="0">
                <a:pos x="0" y="6"/>
              </a:cxn>
              <a:cxn ang="0">
                <a:pos x="0" y="69"/>
              </a:cxn>
            </a:cxnLst>
            <a:rect l="0" t="0" r="r" b="b"/>
            <a:pathLst>
              <a:path w="74" h="76">
                <a:moveTo>
                  <a:pt x="0" y="69"/>
                </a:moveTo>
                <a:cubicBezTo>
                  <a:pt x="0" y="73"/>
                  <a:pt x="3" y="76"/>
                  <a:pt x="6" y="76"/>
                </a:cubicBezTo>
                <a:cubicBezTo>
                  <a:pt x="67" y="76"/>
                  <a:pt x="67" y="76"/>
                  <a:pt x="67" y="76"/>
                </a:cubicBezTo>
                <a:cubicBezTo>
                  <a:pt x="71" y="76"/>
                  <a:pt x="74" y="73"/>
                  <a:pt x="74" y="69"/>
                </a:cubicBezTo>
                <a:cubicBezTo>
                  <a:pt x="74" y="6"/>
                  <a:pt x="74" y="6"/>
                  <a:pt x="74" y="6"/>
                </a:cubicBezTo>
                <a:cubicBezTo>
                  <a:pt x="74" y="3"/>
                  <a:pt x="71" y="0"/>
                  <a:pt x="67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lnTo>
                  <a:pt x="0" y="69"/>
                </a:lnTo>
                <a:close/>
              </a:path>
            </a:pathLst>
          </a:custGeom>
          <a:solidFill>
            <a:srgbClr val="FF9900"/>
          </a:solidFill>
          <a:ln w="9525">
            <a:solidFill>
              <a:srgbClr val="F79646">
                <a:lumMod val="50000"/>
              </a:srgbClr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.07c</a:t>
            </a:r>
          </a:p>
        </p:txBody>
      </p:sp>
      <p:sp>
        <p:nvSpPr>
          <p:cNvPr id="16" name="Freeform 18"/>
          <p:cNvSpPr>
            <a:spLocks/>
          </p:cNvSpPr>
          <p:nvPr/>
        </p:nvSpPr>
        <p:spPr bwMode="auto">
          <a:xfrm>
            <a:off x="4000388" y="3170132"/>
            <a:ext cx="521373" cy="536162"/>
          </a:xfrm>
          <a:custGeom>
            <a:avLst/>
            <a:gdLst/>
            <a:ahLst/>
            <a:cxnLst>
              <a:cxn ang="0">
                <a:pos x="0" y="69"/>
              </a:cxn>
              <a:cxn ang="0">
                <a:pos x="6" y="76"/>
              </a:cxn>
              <a:cxn ang="0">
                <a:pos x="67" y="76"/>
              </a:cxn>
              <a:cxn ang="0">
                <a:pos x="74" y="69"/>
              </a:cxn>
              <a:cxn ang="0">
                <a:pos x="74" y="6"/>
              </a:cxn>
              <a:cxn ang="0">
                <a:pos x="67" y="0"/>
              </a:cxn>
              <a:cxn ang="0">
                <a:pos x="6" y="0"/>
              </a:cxn>
              <a:cxn ang="0">
                <a:pos x="0" y="6"/>
              </a:cxn>
              <a:cxn ang="0">
                <a:pos x="0" y="69"/>
              </a:cxn>
            </a:cxnLst>
            <a:rect l="0" t="0" r="r" b="b"/>
            <a:pathLst>
              <a:path w="74" h="76">
                <a:moveTo>
                  <a:pt x="0" y="69"/>
                </a:moveTo>
                <a:cubicBezTo>
                  <a:pt x="0" y="73"/>
                  <a:pt x="3" y="76"/>
                  <a:pt x="6" y="76"/>
                </a:cubicBezTo>
                <a:cubicBezTo>
                  <a:pt x="67" y="76"/>
                  <a:pt x="67" y="76"/>
                  <a:pt x="67" y="76"/>
                </a:cubicBezTo>
                <a:cubicBezTo>
                  <a:pt x="71" y="76"/>
                  <a:pt x="74" y="73"/>
                  <a:pt x="74" y="69"/>
                </a:cubicBezTo>
                <a:cubicBezTo>
                  <a:pt x="74" y="6"/>
                  <a:pt x="74" y="6"/>
                  <a:pt x="74" y="6"/>
                </a:cubicBezTo>
                <a:cubicBezTo>
                  <a:pt x="74" y="3"/>
                  <a:pt x="71" y="0"/>
                  <a:pt x="67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lnTo>
                  <a:pt x="0" y="69"/>
                </a:lnTo>
                <a:close/>
              </a:path>
            </a:pathLst>
          </a:custGeom>
          <a:solidFill>
            <a:srgbClr val="FF9900"/>
          </a:solidFill>
          <a:ln w="9525">
            <a:solidFill>
              <a:srgbClr val="F79646">
                <a:lumMod val="50000"/>
              </a:srgbClr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.06c</a:t>
            </a:r>
          </a:p>
        </p:txBody>
      </p:sp>
      <p:sp>
        <p:nvSpPr>
          <p:cNvPr id="17" name="Can 16"/>
          <p:cNvSpPr/>
          <p:nvPr/>
        </p:nvSpPr>
        <p:spPr>
          <a:xfrm>
            <a:off x="866846" y="3170132"/>
            <a:ext cx="521373" cy="425613"/>
          </a:xfrm>
          <a:prstGeom prst="can">
            <a:avLst/>
          </a:prstGeom>
          <a:solidFill>
            <a:srgbClr val="F29826"/>
          </a:solidFill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HDFS</a:t>
            </a:r>
          </a:p>
        </p:txBody>
      </p:sp>
      <p:sp>
        <p:nvSpPr>
          <p:cNvPr id="18" name="Can 17"/>
          <p:cNvSpPr/>
          <p:nvPr/>
        </p:nvSpPr>
        <p:spPr>
          <a:xfrm>
            <a:off x="1638700" y="3170132"/>
            <a:ext cx="521373" cy="425613"/>
          </a:xfrm>
          <a:prstGeom prst="can">
            <a:avLst/>
          </a:prstGeom>
          <a:solidFill>
            <a:srgbClr val="F29826"/>
          </a:solidFill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HDFS</a:t>
            </a:r>
            <a:endParaRPr lang="en-US" sz="1200" dirty="0"/>
          </a:p>
        </p:txBody>
      </p:sp>
      <p:cxnSp>
        <p:nvCxnSpPr>
          <p:cNvPr id="19" name="Straight Connector 18"/>
          <p:cNvCxnSpPr/>
          <p:nvPr/>
        </p:nvCxnSpPr>
        <p:spPr>
          <a:xfrm flipH="1" flipV="1">
            <a:off x="1124921" y="2997275"/>
            <a:ext cx="2612" cy="172857"/>
          </a:xfrm>
          <a:prstGeom prst="line">
            <a:avLst/>
          </a:prstGeom>
          <a:ln>
            <a:solidFill>
              <a:srgbClr val="F2992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1885682" y="3000281"/>
            <a:ext cx="2612" cy="172857"/>
          </a:xfrm>
          <a:prstGeom prst="line">
            <a:avLst/>
          </a:prstGeom>
          <a:ln>
            <a:solidFill>
              <a:srgbClr val="F2992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reeform 18"/>
          <p:cNvSpPr>
            <a:spLocks/>
          </p:cNvSpPr>
          <p:nvPr/>
        </p:nvSpPr>
        <p:spPr bwMode="auto">
          <a:xfrm>
            <a:off x="4829833" y="2459515"/>
            <a:ext cx="521373" cy="536162"/>
          </a:xfrm>
          <a:custGeom>
            <a:avLst/>
            <a:gdLst/>
            <a:ahLst/>
            <a:cxnLst>
              <a:cxn ang="0">
                <a:pos x="0" y="69"/>
              </a:cxn>
              <a:cxn ang="0">
                <a:pos x="6" y="76"/>
              </a:cxn>
              <a:cxn ang="0">
                <a:pos x="67" y="76"/>
              </a:cxn>
              <a:cxn ang="0">
                <a:pos x="74" y="69"/>
              </a:cxn>
              <a:cxn ang="0">
                <a:pos x="74" y="6"/>
              </a:cxn>
              <a:cxn ang="0">
                <a:pos x="67" y="0"/>
              </a:cxn>
              <a:cxn ang="0">
                <a:pos x="6" y="0"/>
              </a:cxn>
              <a:cxn ang="0">
                <a:pos x="0" y="6"/>
              </a:cxn>
              <a:cxn ang="0">
                <a:pos x="0" y="69"/>
              </a:cxn>
            </a:cxnLst>
            <a:rect l="0" t="0" r="r" b="b"/>
            <a:pathLst>
              <a:path w="74" h="76">
                <a:moveTo>
                  <a:pt x="0" y="69"/>
                </a:moveTo>
                <a:cubicBezTo>
                  <a:pt x="0" y="73"/>
                  <a:pt x="3" y="76"/>
                  <a:pt x="6" y="76"/>
                </a:cubicBezTo>
                <a:cubicBezTo>
                  <a:pt x="67" y="76"/>
                  <a:pt x="67" y="76"/>
                  <a:pt x="67" y="76"/>
                </a:cubicBezTo>
                <a:cubicBezTo>
                  <a:pt x="71" y="76"/>
                  <a:pt x="74" y="73"/>
                  <a:pt x="74" y="69"/>
                </a:cubicBezTo>
                <a:cubicBezTo>
                  <a:pt x="74" y="6"/>
                  <a:pt x="74" y="6"/>
                  <a:pt x="74" y="6"/>
                </a:cubicBezTo>
                <a:cubicBezTo>
                  <a:pt x="74" y="3"/>
                  <a:pt x="71" y="0"/>
                  <a:pt x="67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lnTo>
                  <a:pt x="0" y="69"/>
                </a:lnTo>
                <a:close/>
              </a:path>
            </a:pathLst>
          </a:custGeom>
          <a:solidFill>
            <a:srgbClr val="FF9900"/>
          </a:solidFill>
          <a:ln w="9525">
            <a:solidFill>
              <a:srgbClr val="F79646">
                <a:lumMod val="50000"/>
              </a:srgbClr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.05c</a:t>
            </a:r>
          </a:p>
        </p:txBody>
      </p:sp>
      <p:sp>
        <p:nvSpPr>
          <p:cNvPr id="22" name="Freeform 18"/>
          <p:cNvSpPr>
            <a:spLocks/>
          </p:cNvSpPr>
          <p:nvPr/>
        </p:nvSpPr>
        <p:spPr bwMode="auto">
          <a:xfrm>
            <a:off x="4833398" y="3179356"/>
            <a:ext cx="521373" cy="536162"/>
          </a:xfrm>
          <a:custGeom>
            <a:avLst/>
            <a:gdLst/>
            <a:ahLst/>
            <a:cxnLst>
              <a:cxn ang="0">
                <a:pos x="0" y="69"/>
              </a:cxn>
              <a:cxn ang="0">
                <a:pos x="6" y="76"/>
              </a:cxn>
              <a:cxn ang="0">
                <a:pos x="67" y="76"/>
              </a:cxn>
              <a:cxn ang="0">
                <a:pos x="74" y="69"/>
              </a:cxn>
              <a:cxn ang="0">
                <a:pos x="74" y="6"/>
              </a:cxn>
              <a:cxn ang="0">
                <a:pos x="67" y="0"/>
              </a:cxn>
              <a:cxn ang="0">
                <a:pos x="6" y="0"/>
              </a:cxn>
              <a:cxn ang="0">
                <a:pos x="0" y="6"/>
              </a:cxn>
              <a:cxn ang="0">
                <a:pos x="0" y="69"/>
              </a:cxn>
            </a:cxnLst>
            <a:rect l="0" t="0" r="r" b="b"/>
            <a:pathLst>
              <a:path w="74" h="76">
                <a:moveTo>
                  <a:pt x="0" y="69"/>
                </a:moveTo>
                <a:cubicBezTo>
                  <a:pt x="0" y="73"/>
                  <a:pt x="3" y="76"/>
                  <a:pt x="6" y="76"/>
                </a:cubicBezTo>
                <a:cubicBezTo>
                  <a:pt x="67" y="76"/>
                  <a:pt x="67" y="76"/>
                  <a:pt x="67" y="76"/>
                </a:cubicBezTo>
                <a:cubicBezTo>
                  <a:pt x="71" y="76"/>
                  <a:pt x="74" y="73"/>
                  <a:pt x="74" y="69"/>
                </a:cubicBezTo>
                <a:cubicBezTo>
                  <a:pt x="74" y="6"/>
                  <a:pt x="74" y="6"/>
                  <a:pt x="74" y="6"/>
                </a:cubicBezTo>
                <a:cubicBezTo>
                  <a:pt x="74" y="3"/>
                  <a:pt x="71" y="0"/>
                  <a:pt x="67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lnTo>
                  <a:pt x="0" y="69"/>
                </a:lnTo>
                <a:close/>
              </a:path>
            </a:pathLst>
          </a:custGeom>
          <a:solidFill>
            <a:srgbClr val="FF9900"/>
          </a:solidFill>
          <a:ln w="9525">
            <a:solidFill>
              <a:srgbClr val="F79646">
                <a:lumMod val="50000"/>
              </a:srgbClr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.05c</a:t>
            </a:r>
          </a:p>
        </p:txBody>
      </p:sp>
      <p:sp>
        <p:nvSpPr>
          <p:cNvPr id="23" name="Freeform 18"/>
          <p:cNvSpPr>
            <a:spLocks/>
          </p:cNvSpPr>
          <p:nvPr/>
        </p:nvSpPr>
        <p:spPr bwMode="auto">
          <a:xfrm>
            <a:off x="5519191" y="2459515"/>
            <a:ext cx="521373" cy="536162"/>
          </a:xfrm>
          <a:custGeom>
            <a:avLst/>
            <a:gdLst/>
            <a:ahLst/>
            <a:cxnLst>
              <a:cxn ang="0">
                <a:pos x="0" y="69"/>
              </a:cxn>
              <a:cxn ang="0">
                <a:pos x="6" y="76"/>
              </a:cxn>
              <a:cxn ang="0">
                <a:pos x="67" y="76"/>
              </a:cxn>
              <a:cxn ang="0">
                <a:pos x="74" y="69"/>
              </a:cxn>
              <a:cxn ang="0">
                <a:pos x="74" y="6"/>
              </a:cxn>
              <a:cxn ang="0">
                <a:pos x="67" y="0"/>
              </a:cxn>
              <a:cxn ang="0">
                <a:pos x="6" y="0"/>
              </a:cxn>
              <a:cxn ang="0">
                <a:pos x="0" y="6"/>
              </a:cxn>
              <a:cxn ang="0">
                <a:pos x="0" y="69"/>
              </a:cxn>
            </a:cxnLst>
            <a:rect l="0" t="0" r="r" b="b"/>
            <a:pathLst>
              <a:path w="74" h="76">
                <a:moveTo>
                  <a:pt x="0" y="69"/>
                </a:moveTo>
                <a:cubicBezTo>
                  <a:pt x="0" y="73"/>
                  <a:pt x="3" y="76"/>
                  <a:pt x="6" y="76"/>
                </a:cubicBezTo>
                <a:cubicBezTo>
                  <a:pt x="67" y="76"/>
                  <a:pt x="67" y="76"/>
                  <a:pt x="67" y="76"/>
                </a:cubicBezTo>
                <a:cubicBezTo>
                  <a:pt x="71" y="76"/>
                  <a:pt x="74" y="73"/>
                  <a:pt x="74" y="69"/>
                </a:cubicBezTo>
                <a:cubicBezTo>
                  <a:pt x="74" y="6"/>
                  <a:pt x="74" y="6"/>
                  <a:pt x="74" y="6"/>
                </a:cubicBezTo>
                <a:cubicBezTo>
                  <a:pt x="74" y="3"/>
                  <a:pt x="71" y="0"/>
                  <a:pt x="67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lnTo>
                  <a:pt x="0" y="69"/>
                </a:lnTo>
                <a:close/>
              </a:path>
            </a:pathLst>
          </a:custGeom>
          <a:solidFill>
            <a:srgbClr val="FF9900"/>
          </a:solidFill>
          <a:ln w="9525">
            <a:solidFill>
              <a:srgbClr val="F79646">
                <a:lumMod val="50000"/>
              </a:srgbClr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.05c</a:t>
            </a:r>
          </a:p>
        </p:txBody>
      </p:sp>
      <p:sp>
        <p:nvSpPr>
          <p:cNvPr id="24" name="Freeform 18"/>
          <p:cNvSpPr>
            <a:spLocks/>
          </p:cNvSpPr>
          <p:nvPr/>
        </p:nvSpPr>
        <p:spPr bwMode="auto">
          <a:xfrm>
            <a:off x="5522756" y="3179356"/>
            <a:ext cx="521373" cy="536162"/>
          </a:xfrm>
          <a:custGeom>
            <a:avLst/>
            <a:gdLst/>
            <a:ahLst/>
            <a:cxnLst>
              <a:cxn ang="0">
                <a:pos x="0" y="69"/>
              </a:cxn>
              <a:cxn ang="0">
                <a:pos x="6" y="76"/>
              </a:cxn>
              <a:cxn ang="0">
                <a:pos x="67" y="76"/>
              </a:cxn>
              <a:cxn ang="0">
                <a:pos x="74" y="69"/>
              </a:cxn>
              <a:cxn ang="0">
                <a:pos x="74" y="6"/>
              </a:cxn>
              <a:cxn ang="0">
                <a:pos x="67" y="0"/>
              </a:cxn>
              <a:cxn ang="0">
                <a:pos x="6" y="0"/>
              </a:cxn>
              <a:cxn ang="0">
                <a:pos x="0" y="6"/>
              </a:cxn>
              <a:cxn ang="0">
                <a:pos x="0" y="69"/>
              </a:cxn>
            </a:cxnLst>
            <a:rect l="0" t="0" r="r" b="b"/>
            <a:pathLst>
              <a:path w="74" h="76">
                <a:moveTo>
                  <a:pt x="0" y="69"/>
                </a:moveTo>
                <a:cubicBezTo>
                  <a:pt x="0" y="73"/>
                  <a:pt x="3" y="76"/>
                  <a:pt x="6" y="76"/>
                </a:cubicBezTo>
                <a:cubicBezTo>
                  <a:pt x="67" y="76"/>
                  <a:pt x="67" y="76"/>
                  <a:pt x="67" y="76"/>
                </a:cubicBezTo>
                <a:cubicBezTo>
                  <a:pt x="71" y="76"/>
                  <a:pt x="74" y="73"/>
                  <a:pt x="74" y="69"/>
                </a:cubicBezTo>
                <a:cubicBezTo>
                  <a:pt x="74" y="6"/>
                  <a:pt x="74" y="6"/>
                  <a:pt x="74" y="6"/>
                </a:cubicBezTo>
                <a:cubicBezTo>
                  <a:pt x="74" y="3"/>
                  <a:pt x="71" y="0"/>
                  <a:pt x="67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lnTo>
                  <a:pt x="0" y="69"/>
                </a:lnTo>
                <a:close/>
              </a:path>
            </a:pathLst>
          </a:custGeom>
          <a:solidFill>
            <a:srgbClr val="FF9900"/>
          </a:solidFill>
          <a:ln w="9525">
            <a:solidFill>
              <a:srgbClr val="F79646">
                <a:lumMod val="50000"/>
              </a:srgbClr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.05c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3913858" y="2059505"/>
            <a:ext cx="726486" cy="1951713"/>
          </a:xfrm>
          <a:prstGeom prst="roundRect">
            <a:avLst>
              <a:gd name="adj" fmla="val 9818"/>
            </a:avLst>
          </a:prstGeom>
          <a:noFill/>
          <a:ln w="19050" cap="flat" cmpd="sng" algn="ctr">
            <a:solidFill>
              <a:srgbClr val="F7981F"/>
            </a:solidFill>
            <a:prstDash val="lgDash"/>
          </a:ln>
          <a:effectLst/>
        </p:spPr>
        <p:txBody>
          <a:bodyPr anchor="b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710554" y="2091347"/>
            <a:ext cx="1518348" cy="1951713"/>
          </a:xfrm>
          <a:prstGeom prst="roundRect">
            <a:avLst>
              <a:gd name="adj" fmla="val 9818"/>
            </a:avLst>
          </a:prstGeom>
          <a:noFill/>
          <a:ln w="19050" cap="flat" cmpd="sng" algn="ctr">
            <a:solidFill>
              <a:srgbClr val="F7981F"/>
            </a:solidFill>
            <a:prstDash val="lgDash"/>
          </a:ln>
          <a:effectLst/>
        </p:spPr>
        <p:txBody>
          <a:bodyPr anchor="b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336788" y="114936"/>
            <a:ext cx="8510997" cy="54574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b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Hardware Configuration – Multiple Task Groups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396887" y="42915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213626" y="921592"/>
            <a:ext cx="6281976" cy="3536108"/>
          </a:xfrm>
          <a:prstGeom prst="roundRect">
            <a:avLst>
              <a:gd name="adj" fmla="val 9818"/>
            </a:avLst>
          </a:prstGeom>
          <a:noFill/>
          <a:ln w="19050" cap="flat" cmpd="sng" algn="ctr">
            <a:solidFill>
              <a:schemeClr val="tx1"/>
            </a:solidFill>
            <a:prstDash val="sysDot"/>
          </a:ln>
          <a:effectLst/>
        </p:spPr>
        <p:txBody>
          <a:bodyPr anchor="b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3527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Spot Integration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115" t="47395" r="6893" b="22186"/>
          <a:stretch/>
        </p:blipFill>
        <p:spPr>
          <a:xfrm>
            <a:off x="673554" y="792076"/>
            <a:ext cx="7531769" cy="15520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3554" y="2700633"/>
            <a:ext cx="8758989" cy="1729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1400" dirty="0" err="1">
                <a:solidFill>
                  <a:srgbClr val="FFC000"/>
                </a:solidFill>
                <a:latin typeface="Lucida Console"/>
                <a:cs typeface="Lucida Console"/>
              </a:rPr>
              <a:t>aws</a:t>
            </a:r>
            <a:r>
              <a:rPr lang="en-US" sz="1400" dirty="0">
                <a:solidFill>
                  <a:srgbClr val="FFC000"/>
                </a:solidFill>
                <a:latin typeface="Lucida Console"/>
                <a:cs typeface="Lucida Console"/>
              </a:rPr>
              <a:t> </a:t>
            </a:r>
            <a:r>
              <a:rPr lang="en-US" sz="1400" dirty="0" err="1">
                <a:solidFill>
                  <a:srgbClr val="FFC000"/>
                </a:solidFill>
                <a:latin typeface="Lucida Console"/>
                <a:cs typeface="Lucida Console"/>
              </a:rPr>
              <a:t>emr</a:t>
            </a:r>
            <a:r>
              <a:rPr lang="en-US" sz="1400" dirty="0">
                <a:solidFill>
                  <a:srgbClr val="FFC000"/>
                </a:solidFill>
                <a:latin typeface="Lucida Console"/>
                <a:cs typeface="Lucida Console"/>
              </a:rPr>
              <a:t> create-cluster</a:t>
            </a:r>
          </a:p>
          <a:p>
            <a:pPr>
              <a:spcBef>
                <a:spcPct val="20000"/>
              </a:spcBef>
            </a:pPr>
            <a:r>
              <a:rPr lang="en-US" sz="1400" dirty="0">
                <a:solidFill>
                  <a:srgbClr val="FFC000"/>
                </a:solidFill>
                <a:latin typeface="Lucida Console"/>
                <a:cs typeface="Lucida Console"/>
              </a:rPr>
              <a:t>--name "Spot cluster" </a:t>
            </a:r>
          </a:p>
          <a:p>
            <a:pPr>
              <a:spcBef>
                <a:spcPct val="20000"/>
              </a:spcBef>
            </a:pPr>
            <a:r>
              <a:rPr lang="en-US" sz="1400" dirty="0">
                <a:solidFill>
                  <a:srgbClr val="FFC000"/>
                </a:solidFill>
                <a:latin typeface="Lucida Console"/>
                <a:cs typeface="Lucida Console"/>
              </a:rPr>
              <a:t>--release-label emr-5.14.0 </a:t>
            </a:r>
          </a:p>
          <a:p>
            <a:pPr>
              <a:spcBef>
                <a:spcPct val="20000"/>
              </a:spcBef>
            </a:pPr>
            <a:r>
              <a:rPr lang="en-US" sz="1400" dirty="0">
                <a:solidFill>
                  <a:srgbClr val="FFC000"/>
                </a:solidFill>
                <a:latin typeface="Lucida Console"/>
                <a:cs typeface="Lucida Console"/>
              </a:rPr>
              <a:t>--instance-groups </a:t>
            </a:r>
            <a:r>
              <a:rPr lang="en-US" sz="1400" dirty="0" err="1">
                <a:solidFill>
                  <a:srgbClr val="FFC000"/>
                </a:solidFill>
                <a:latin typeface="Lucida Console"/>
                <a:cs typeface="Lucida Console"/>
              </a:rPr>
              <a:t>InstanceGroupType</a:t>
            </a:r>
            <a:r>
              <a:rPr lang="en-US" sz="1400" dirty="0">
                <a:solidFill>
                  <a:srgbClr val="FFC000"/>
                </a:solidFill>
                <a:latin typeface="Lucida Console"/>
                <a:cs typeface="Lucida Console"/>
              </a:rPr>
              <a:t>=</a:t>
            </a:r>
            <a:r>
              <a:rPr lang="en-US" sz="1400" dirty="0" err="1">
                <a:solidFill>
                  <a:srgbClr val="FFC000"/>
                </a:solidFill>
                <a:latin typeface="Lucida Console"/>
                <a:cs typeface="Lucida Console"/>
              </a:rPr>
              <a:t>MASTER,InstanceType</a:t>
            </a:r>
            <a:r>
              <a:rPr lang="en-US" sz="1400" dirty="0">
                <a:solidFill>
                  <a:srgbClr val="FFC000"/>
                </a:solidFill>
                <a:latin typeface="Lucida Console"/>
                <a:cs typeface="Lucida Console"/>
              </a:rPr>
              <a:t>=m3.xlarge,InstanceCount=1 </a:t>
            </a:r>
            <a:r>
              <a:rPr lang="en-US" sz="1400" dirty="0" err="1">
                <a:solidFill>
                  <a:srgbClr val="FFC000"/>
                </a:solidFill>
                <a:latin typeface="Lucida Console"/>
                <a:cs typeface="Lucida Console"/>
              </a:rPr>
              <a:t>InstanceGroupType</a:t>
            </a:r>
            <a:r>
              <a:rPr lang="en-US" sz="1400" dirty="0">
                <a:solidFill>
                  <a:srgbClr val="FFC000"/>
                </a:solidFill>
                <a:latin typeface="Lucida Console"/>
                <a:cs typeface="Lucida Console"/>
              </a:rPr>
              <a:t>=</a:t>
            </a:r>
            <a:r>
              <a:rPr lang="en-US" sz="1400" dirty="0" err="1">
                <a:solidFill>
                  <a:srgbClr val="FFC000"/>
                </a:solidFill>
                <a:latin typeface="Lucida Console"/>
                <a:cs typeface="Lucida Console"/>
              </a:rPr>
              <a:t>CORE,BidPrice</a:t>
            </a:r>
            <a:r>
              <a:rPr lang="en-US" sz="1400" dirty="0">
                <a:solidFill>
                  <a:srgbClr val="FFC000"/>
                </a:solidFill>
                <a:latin typeface="Lucida Console"/>
                <a:cs typeface="Lucida Console"/>
              </a:rPr>
              <a:t>=0.03,InstanceType=m3.xlarge,InstanceCount=2  </a:t>
            </a:r>
            <a:r>
              <a:rPr lang="en-US" sz="1400" dirty="0" err="1">
                <a:solidFill>
                  <a:srgbClr val="FFC000"/>
                </a:solidFill>
                <a:latin typeface="Lucida Console"/>
                <a:cs typeface="Lucida Console"/>
              </a:rPr>
              <a:t>InstanceGroupType</a:t>
            </a:r>
            <a:r>
              <a:rPr lang="en-US" sz="1400" dirty="0">
                <a:solidFill>
                  <a:srgbClr val="FFC000"/>
                </a:solidFill>
                <a:latin typeface="Lucida Console"/>
                <a:cs typeface="Lucida Console"/>
              </a:rPr>
              <a:t>=</a:t>
            </a:r>
            <a:r>
              <a:rPr lang="en-US" sz="1400" dirty="0" err="1">
                <a:solidFill>
                  <a:srgbClr val="FFC000"/>
                </a:solidFill>
                <a:latin typeface="Lucida Console"/>
                <a:cs typeface="Lucida Console"/>
              </a:rPr>
              <a:t>TASK,BidPrice</a:t>
            </a:r>
            <a:r>
              <a:rPr lang="en-US" sz="1400" dirty="0">
                <a:solidFill>
                  <a:srgbClr val="FFC000"/>
                </a:solidFill>
                <a:latin typeface="Lucida Console"/>
                <a:cs typeface="Lucida Console"/>
              </a:rPr>
              <a:t>=0.10,InstanceType=m3.xlarge,InstanceCount=3</a:t>
            </a:r>
          </a:p>
        </p:txBody>
      </p:sp>
    </p:spTree>
    <p:extLst>
      <p:ext uri="{BB962C8B-B14F-4D97-AF65-F5344CB8AC3E}">
        <p14:creationId xmlns:p14="http://schemas.microsoft.com/office/powerpoint/2010/main" val="995962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" y="252150"/>
            <a:ext cx="9144000" cy="411915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742005" y="1181687"/>
            <a:ext cx="1222439" cy="2867802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606369" y="4210396"/>
            <a:ext cx="2965541" cy="89743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Storage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4964445" y="3644586"/>
            <a:ext cx="1182752" cy="56581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480518" y="1174386"/>
            <a:ext cx="1222439" cy="2867802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4664426" y="4203095"/>
            <a:ext cx="2965541" cy="89743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Auto Scaling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447216" y="3839736"/>
            <a:ext cx="1033302" cy="363358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28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Creation options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055890" y="1589737"/>
            <a:ext cx="906530" cy="1307026"/>
            <a:chOff x="4491863" y="968560"/>
            <a:chExt cx="656528" cy="82213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86428" y="968560"/>
              <a:ext cx="467400" cy="52405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491863" y="1597101"/>
              <a:ext cx="656528" cy="193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Helvetica Neue"/>
                </a:rPr>
                <a:t>AWS CLI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826409" y="1589737"/>
            <a:ext cx="1237837" cy="1725468"/>
            <a:chOff x="1236570" y="1167166"/>
            <a:chExt cx="841036" cy="1113163"/>
          </a:xfrm>
        </p:grpSpPr>
        <p:pic>
          <p:nvPicPr>
            <p:cNvPr id="8" name="Picture 7" descr="AWS-Management-Console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90412" y="1167166"/>
              <a:ext cx="533352" cy="53335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36570" y="1803790"/>
              <a:ext cx="841036" cy="4765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Helvetica Neue"/>
                </a:rPr>
                <a:t>AWS 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Helvetica Neue"/>
                </a:rPr>
                <a:t>Management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Helvetica Neue"/>
                </a:rPr>
                <a:t>Console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954063" y="1629728"/>
            <a:ext cx="682210" cy="1560310"/>
            <a:chOff x="3651689" y="1022068"/>
            <a:chExt cx="416217" cy="931712"/>
          </a:xfrm>
        </p:grpSpPr>
        <p:grpSp>
          <p:nvGrpSpPr>
            <p:cNvPr id="11" name="Group 10"/>
            <p:cNvGrpSpPr/>
            <p:nvPr/>
          </p:nvGrpSpPr>
          <p:grpSpPr>
            <a:xfrm>
              <a:off x="3651689" y="1022068"/>
              <a:ext cx="416217" cy="428225"/>
              <a:chOff x="5425945" y="1006042"/>
              <a:chExt cx="416217" cy="428225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5610083" y="1006042"/>
                <a:ext cx="225950" cy="11765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H="1">
                <a:off x="5429885" y="1006136"/>
                <a:ext cx="193947" cy="1078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H="1">
                <a:off x="5653930" y="1120420"/>
                <a:ext cx="188232" cy="11659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433695" y="1106939"/>
                <a:ext cx="233700" cy="132271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659645" y="1230587"/>
                <a:ext cx="0" cy="20325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H="1">
                <a:off x="5829219" y="1118515"/>
                <a:ext cx="6471" cy="20607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431790" y="1105034"/>
                <a:ext cx="0" cy="20325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425945" y="1300968"/>
                <a:ext cx="233700" cy="132271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H="1">
                <a:off x="5648605" y="1317677"/>
                <a:ext cx="188232" cy="11659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654213" y="1641348"/>
              <a:ext cx="389437" cy="312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Helvetica Neue"/>
                </a:rPr>
                <a:t>AWS 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Helvetica Neue"/>
                </a:rPr>
                <a:t>SDKs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4259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57" y="0"/>
            <a:ext cx="85476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02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0677"/>
            <a:ext cx="9144000" cy="4455367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284304" y="27631"/>
            <a:ext cx="8575391" cy="54574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b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General options and Tags</a:t>
            </a:r>
          </a:p>
        </p:txBody>
      </p:sp>
    </p:spTree>
    <p:extLst>
      <p:ext uri="{BB962C8B-B14F-4D97-AF65-F5344CB8AC3E}">
        <p14:creationId xmlns:p14="http://schemas.microsoft.com/office/powerpoint/2010/main" val="2298802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36788" y="114936"/>
            <a:ext cx="8575391" cy="54574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b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General options - Logging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36788" y="850305"/>
            <a:ext cx="8205304" cy="3876993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By default, logs written to master node - /</a:t>
            </a:r>
            <a:r>
              <a:rPr lang="en-US" dirty="0" err="1">
                <a:solidFill>
                  <a:schemeClr val="bg1"/>
                </a:solidFill>
              </a:rPr>
              <a:t>mnt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var</a:t>
            </a:r>
            <a:r>
              <a:rPr lang="en-US" dirty="0">
                <a:solidFill>
                  <a:schemeClr val="bg1"/>
                </a:solidFill>
              </a:rPr>
              <a:t>/log	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Step Logs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Hadoop and YARN component logs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Bootstrap Action logs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Instance State logs</a:t>
            </a:r>
          </a:p>
          <a:p>
            <a:pPr marL="1085850" lvl="1" indent="-342900">
              <a:buFont typeface="Arial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If Logging box is checked, logs are also written to S3 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5 minute intervals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On by default for console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Off by default for CLI</a:t>
            </a:r>
          </a:p>
        </p:txBody>
      </p:sp>
    </p:spTree>
    <p:extLst>
      <p:ext uri="{BB962C8B-B14F-4D97-AF65-F5344CB8AC3E}">
        <p14:creationId xmlns:p14="http://schemas.microsoft.com/office/powerpoint/2010/main" val="27505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36788" y="114936"/>
            <a:ext cx="8575391" cy="54574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b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General options - Debugging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40592" y="1009331"/>
            <a:ext cx="8205304" cy="3876993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EMR will index the logs in S3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Makes them available in the console	</a:t>
            </a:r>
          </a:p>
        </p:txBody>
      </p:sp>
    </p:spTree>
    <p:extLst>
      <p:ext uri="{BB962C8B-B14F-4D97-AF65-F5344CB8AC3E}">
        <p14:creationId xmlns:p14="http://schemas.microsoft.com/office/powerpoint/2010/main" val="1446408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36788" y="114936"/>
            <a:ext cx="8575391" cy="54574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b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General options – Termination Protection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40592" y="1009331"/>
            <a:ext cx="8205304" cy="3876993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Prevents accidental termination of the cluster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On by default in Console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Off by default for CLI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848" y="2769998"/>
            <a:ext cx="6716110" cy="18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29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2209800"/>
            <a:ext cx="5842000" cy="7239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336788" y="114936"/>
            <a:ext cx="8575391" cy="54574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b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Scale Down Behavior</a:t>
            </a:r>
          </a:p>
        </p:txBody>
      </p:sp>
    </p:spTree>
    <p:extLst>
      <p:ext uri="{BB962C8B-B14F-4D97-AF65-F5344CB8AC3E}">
        <p14:creationId xmlns:p14="http://schemas.microsoft.com/office/powerpoint/2010/main" val="4518561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36788" y="114936"/>
            <a:ext cx="8575391" cy="54574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b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Additional Options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F75767-8D10-2540-AEFE-DBEC3DBE8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8469"/>
            <a:ext cx="9144000" cy="421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34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36788" y="114936"/>
            <a:ext cx="8575391" cy="54574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b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Additional Options – EMRFS Consistent View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31229" y="1009331"/>
            <a:ext cx="8680950" cy="3876993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S3 is eventually consistent</a:t>
            </a:r>
          </a:p>
          <a:p>
            <a:pPr marL="342900" indent="-342900">
              <a:buFont typeface="Arial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EMRFS consistent view: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Uses DynamoDB as a file registry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Ensures files created by a step are available to subsequent steps</a:t>
            </a:r>
          </a:p>
          <a:p>
            <a:pPr marL="1085850" lvl="1" indent="-342900">
              <a:buFont typeface="Arial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You can configure: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Number of times EMFRS calls S3 after finding inconsistency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Amount of time until first retry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54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36788" y="114936"/>
            <a:ext cx="8575391" cy="54574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b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Additional Options – Custom AMI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31229" y="1009331"/>
            <a:ext cx="8680950" cy="3876993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Benefits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Reduction of cluster start time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Prevent unexpected bootstrap action failures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Support for Amazon EBS root volume encryption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Requirements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Must be an </a:t>
            </a:r>
            <a:r>
              <a:rPr lang="en-US" i="1" dirty="0">
                <a:solidFill>
                  <a:schemeClr val="bg1"/>
                </a:solidFill>
              </a:rPr>
              <a:t>Amazon Linux</a:t>
            </a:r>
            <a:r>
              <a:rPr lang="en-US" dirty="0">
                <a:solidFill>
                  <a:schemeClr val="bg1"/>
                </a:solidFill>
              </a:rPr>
              <a:t> AMI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Must be an </a:t>
            </a:r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HVM</a:t>
            </a:r>
            <a:r>
              <a:rPr lang="en-US" dirty="0">
                <a:solidFill>
                  <a:schemeClr val="bg1"/>
                </a:solidFill>
              </a:rPr>
              <a:t> and an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EBS-backed</a:t>
            </a:r>
            <a:r>
              <a:rPr lang="en-US" dirty="0">
                <a:solidFill>
                  <a:schemeClr val="bg1"/>
                </a:solidFill>
              </a:rPr>
              <a:t> AMI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Must be a 64-bit AMI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Must not have users with the same name as applications (example: </a:t>
            </a:r>
            <a:r>
              <a:rPr lang="en-US" dirty="0" err="1">
                <a:solidFill>
                  <a:schemeClr val="bg1"/>
                </a:solidFill>
              </a:rPr>
              <a:t>hadoop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hdfs</a:t>
            </a:r>
            <a:r>
              <a:rPr lang="en-US" dirty="0">
                <a:solidFill>
                  <a:schemeClr val="bg1"/>
                </a:solidFill>
              </a:rPr>
              <a:t>, yarn, or spark)</a:t>
            </a:r>
          </a:p>
        </p:txBody>
      </p:sp>
    </p:spTree>
    <p:extLst>
      <p:ext uri="{BB962C8B-B14F-4D97-AF65-F5344CB8AC3E}">
        <p14:creationId xmlns:p14="http://schemas.microsoft.com/office/powerpoint/2010/main" val="3262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36788" y="114936"/>
            <a:ext cx="8575391" cy="54574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b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Additional Options – Bootstrap Actions (BA)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15312" y="757083"/>
            <a:ext cx="8828688" cy="3876993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Scripts executed before Hadoop starts on each node</a:t>
            </a:r>
          </a:p>
          <a:p>
            <a:pPr marL="342900" indent="-342900">
              <a:buFont typeface="Arial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Typically used for installing additional software</a:t>
            </a:r>
          </a:p>
          <a:p>
            <a:pPr marL="342900" indent="-342900">
              <a:buFont typeface="Arial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Can run up to 16 BAs</a:t>
            </a:r>
          </a:p>
          <a:p>
            <a:pPr marL="342900" indent="-342900">
              <a:buFont typeface="Arial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Run If 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Conditional on an instance-specific value found in the </a:t>
            </a:r>
            <a:r>
              <a:rPr lang="en-GB" dirty="0" err="1">
                <a:solidFill>
                  <a:schemeClr val="bg1"/>
                </a:solidFill>
              </a:rPr>
              <a:t>instance.json</a:t>
            </a:r>
            <a:r>
              <a:rPr lang="en-GB" dirty="0">
                <a:solidFill>
                  <a:schemeClr val="bg1"/>
                </a:solidFill>
              </a:rPr>
              <a:t> or job-</a:t>
            </a:r>
            <a:r>
              <a:rPr lang="en-GB" dirty="0" err="1">
                <a:solidFill>
                  <a:schemeClr val="bg1"/>
                </a:solidFill>
              </a:rPr>
              <a:t>flow.json</a:t>
            </a:r>
            <a:r>
              <a:rPr lang="en-GB" dirty="0">
                <a:solidFill>
                  <a:schemeClr val="bg1"/>
                </a:solidFill>
              </a:rPr>
              <a:t>  i.e. </a:t>
            </a:r>
            <a:r>
              <a:rPr lang="en-GB" dirty="0" err="1">
                <a:solidFill>
                  <a:schemeClr val="bg1"/>
                </a:solidFill>
              </a:rPr>
              <a:t>IsMaster</a:t>
            </a:r>
            <a:r>
              <a:rPr lang="en-GB" dirty="0">
                <a:solidFill>
                  <a:schemeClr val="bg1"/>
                </a:solidFill>
              </a:rPr>
              <a:t>=true</a:t>
            </a:r>
          </a:p>
          <a:p>
            <a:pPr marL="1085850" lvl="1" indent="-342900">
              <a:buFont typeface="Arial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Custom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Run custom script. i.e. Copy a file from S3 to each node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37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35998" y="1387705"/>
            <a:ext cx="8206095" cy="2015222"/>
          </a:xfrm>
          <a:prstGeom prst="rect">
            <a:avLst/>
          </a:prstGeom>
        </p:spPr>
        <p:txBody>
          <a:bodyPr/>
          <a:lstStyle/>
          <a:p>
            <a:r>
              <a:rPr lang="en-US" sz="1600" dirty="0" err="1">
                <a:solidFill>
                  <a:schemeClr val="accent1"/>
                </a:solidFill>
              </a:rPr>
              <a:t>aws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emr</a:t>
            </a:r>
            <a:r>
              <a:rPr lang="en-US" sz="1600" dirty="0">
                <a:solidFill>
                  <a:schemeClr val="accent1"/>
                </a:solidFill>
              </a:rPr>
              <a:t> create-cluster 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--release-label emr-5.14.0 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--instance-groups </a:t>
            </a:r>
            <a:r>
              <a:rPr lang="en-US" sz="1600" dirty="0" err="1">
                <a:solidFill>
                  <a:schemeClr val="accent1"/>
                </a:solidFill>
              </a:rPr>
              <a:t>InstanceGroupType</a:t>
            </a:r>
            <a:r>
              <a:rPr lang="en-US" sz="1600" dirty="0">
                <a:solidFill>
                  <a:schemeClr val="accent1"/>
                </a:solidFill>
              </a:rPr>
              <a:t>=</a:t>
            </a:r>
            <a:r>
              <a:rPr lang="en-US" sz="1600" dirty="0" err="1">
                <a:solidFill>
                  <a:schemeClr val="accent1"/>
                </a:solidFill>
              </a:rPr>
              <a:t>MASTER,InstanceCount</a:t>
            </a:r>
            <a:r>
              <a:rPr lang="en-US" sz="1600" dirty="0">
                <a:solidFill>
                  <a:schemeClr val="accent1"/>
                </a:solidFill>
              </a:rPr>
              <a:t>=1,InstanceType=m3.xlarge </a:t>
            </a:r>
            <a:r>
              <a:rPr lang="en-US" sz="1600" dirty="0" err="1">
                <a:solidFill>
                  <a:schemeClr val="accent1"/>
                </a:solidFill>
              </a:rPr>
              <a:t>InstanceGroupType</a:t>
            </a:r>
            <a:r>
              <a:rPr lang="en-US" sz="1600" dirty="0">
                <a:solidFill>
                  <a:schemeClr val="accent1"/>
                </a:solidFill>
              </a:rPr>
              <a:t>=</a:t>
            </a:r>
            <a:r>
              <a:rPr lang="en-US" sz="1600" dirty="0" err="1">
                <a:solidFill>
                  <a:schemeClr val="accent1"/>
                </a:solidFill>
              </a:rPr>
              <a:t>CORE,InstanceCount</a:t>
            </a:r>
            <a:r>
              <a:rPr lang="en-US" sz="1600" dirty="0">
                <a:solidFill>
                  <a:schemeClr val="accent1"/>
                </a:solidFill>
              </a:rPr>
              <a:t>=2,InstanceType=m3.xlarge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2505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603" y="784335"/>
            <a:ext cx="6629400" cy="1397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336788" y="114936"/>
            <a:ext cx="8575391" cy="54574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b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Security Options– EC2 key pair &amp; visibility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15312" y="2512312"/>
            <a:ext cx="8828688" cy="2028158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EC2 key pair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Need to attach key pair to be able to SSH into Master node</a:t>
            </a:r>
          </a:p>
          <a:p>
            <a:pPr marL="1085850" lvl="1" indent="-342900">
              <a:buFont typeface="Arial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Cluster visible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If unchecked, only creator can see Cluster in CLI and Console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92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36788" y="114936"/>
            <a:ext cx="8575391" cy="54574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b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Security Options– Permissions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562100"/>
            <a:ext cx="62484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040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36788" y="114936"/>
            <a:ext cx="8575391" cy="54574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b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Security options - Permissions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40591" y="1009331"/>
            <a:ext cx="8571587" cy="3876993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EMR uses Roles to access AWS resources	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EMR Role	</a:t>
            </a:r>
          </a:p>
          <a:p>
            <a:pPr marL="1485900" lvl="2" indent="-34290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Allows EMR to access resources such as EC2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EC2 Instance Profile </a:t>
            </a:r>
          </a:p>
          <a:p>
            <a:pPr marL="1485900" lvl="2" indent="-34290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Allows EC2 instances in cluster to access resources such as S3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Auto Scaling Role</a:t>
            </a:r>
          </a:p>
          <a:p>
            <a:pPr marL="1485900" lvl="2" indent="-34290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Allows Auto Scaling to add and terminate instances</a:t>
            </a:r>
          </a:p>
          <a:p>
            <a:pPr marL="1085850" lvl="1" indent="-342900">
              <a:buFont typeface="Arial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Can use default or choose your own.</a:t>
            </a:r>
          </a:p>
        </p:txBody>
      </p:sp>
    </p:spTree>
    <p:extLst>
      <p:ext uri="{BB962C8B-B14F-4D97-AF65-F5344CB8AC3E}">
        <p14:creationId xmlns:p14="http://schemas.microsoft.com/office/powerpoint/2010/main" val="12626659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9800"/>
            <a:ext cx="9144000" cy="324464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387E944-909C-2342-AEAD-36E53E58A29C}"/>
              </a:ext>
            </a:extLst>
          </p:cNvPr>
          <p:cNvSpPr txBox="1">
            <a:spLocks/>
          </p:cNvSpPr>
          <p:nvPr/>
        </p:nvSpPr>
        <p:spPr>
          <a:xfrm>
            <a:off x="336788" y="114936"/>
            <a:ext cx="8575391" cy="54574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b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Security options – Encryption &amp; Security Groups</a:t>
            </a:r>
          </a:p>
        </p:txBody>
      </p:sp>
    </p:spTree>
    <p:extLst>
      <p:ext uri="{BB962C8B-B14F-4D97-AF65-F5344CB8AC3E}">
        <p14:creationId xmlns:p14="http://schemas.microsoft.com/office/powerpoint/2010/main" val="17602714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0"/>
            <a:ext cx="8199783" cy="51435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5112806" y="172968"/>
            <a:ext cx="2965541" cy="89743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Needs to be created before you start </a:t>
            </a:r>
            <a:r>
              <a:rPr lang="en-US">
                <a:solidFill>
                  <a:schemeClr val="bg1"/>
                </a:solidFill>
              </a:rPr>
              <a:t>cluster creation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3516923" y="365760"/>
            <a:ext cx="1595884" cy="255923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68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Details</a:t>
            </a:r>
          </a:p>
        </p:txBody>
      </p:sp>
      <p:sp>
        <p:nvSpPr>
          <p:cNvPr id="2" name="Rectangle 1"/>
          <p:cNvSpPr/>
          <p:nvPr/>
        </p:nvSpPr>
        <p:spPr>
          <a:xfrm>
            <a:off x="1260088" y="3914078"/>
            <a:ext cx="6389649" cy="90324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27C422-C57B-A74E-AB89-8F7946DA2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1178"/>
            <a:ext cx="9144000" cy="455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388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Details</a:t>
            </a:r>
          </a:p>
        </p:txBody>
      </p:sp>
      <p:sp>
        <p:nvSpPr>
          <p:cNvPr id="2" name="Rectangle 1"/>
          <p:cNvSpPr/>
          <p:nvPr/>
        </p:nvSpPr>
        <p:spPr>
          <a:xfrm>
            <a:off x="1260088" y="3914078"/>
            <a:ext cx="6389649" cy="90324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6789" y="4401828"/>
            <a:ext cx="5759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 Node DNS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6FE9FB-9CCC-494F-A751-D6271267E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0920"/>
            <a:ext cx="9144000" cy="347474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780CDE0-0812-5D45-A181-073BC3BFF404}"/>
              </a:ext>
            </a:extLst>
          </p:cNvPr>
          <p:cNvSpPr/>
          <p:nvPr/>
        </p:nvSpPr>
        <p:spPr>
          <a:xfrm>
            <a:off x="98476" y="1475758"/>
            <a:ext cx="5641141" cy="676601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7769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60088" y="3914078"/>
            <a:ext cx="6389649" cy="90324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7922" y="4134869"/>
            <a:ext cx="728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Information about the software you are running, logs and features</a:t>
            </a: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352260" y="174452"/>
            <a:ext cx="8205304" cy="545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b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Cluster Details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FF2937-2030-2344-AEBF-F7035C3F4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9644"/>
            <a:ext cx="9144000" cy="326668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D4D0518-576E-0A49-89D9-B3F123626EB3}"/>
              </a:ext>
            </a:extLst>
          </p:cNvPr>
          <p:cNvSpPr/>
          <p:nvPr/>
        </p:nvSpPr>
        <p:spPr>
          <a:xfrm>
            <a:off x="3032671" y="1947888"/>
            <a:ext cx="3058640" cy="1966189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431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Details</a:t>
            </a:r>
          </a:p>
        </p:txBody>
      </p:sp>
      <p:sp>
        <p:nvSpPr>
          <p:cNvPr id="2" name="Rectangle 1"/>
          <p:cNvSpPr/>
          <p:nvPr/>
        </p:nvSpPr>
        <p:spPr>
          <a:xfrm>
            <a:off x="1260088" y="3914078"/>
            <a:ext cx="6389649" cy="90324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5075" y="4245265"/>
            <a:ext cx="6110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Infrastructure for this cluster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A8C191-C55B-8143-A0AA-24EB32212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0128"/>
            <a:ext cx="9144000" cy="34747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CAC2019-B302-CB46-B32C-17F8DDE3CDDD}"/>
              </a:ext>
            </a:extLst>
          </p:cNvPr>
          <p:cNvSpPr/>
          <p:nvPr/>
        </p:nvSpPr>
        <p:spPr>
          <a:xfrm>
            <a:off x="6000955" y="1980456"/>
            <a:ext cx="2541138" cy="1471955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914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Details</a:t>
            </a:r>
          </a:p>
        </p:txBody>
      </p:sp>
      <p:sp>
        <p:nvSpPr>
          <p:cNvPr id="2" name="Rectangle 1"/>
          <p:cNvSpPr/>
          <p:nvPr/>
        </p:nvSpPr>
        <p:spPr>
          <a:xfrm>
            <a:off x="1260088" y="3914078"/>
            <a:ext cx="6389649" cy="90324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42411" y="4672795"/>
            <a:ext cx="6110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Security Groups and Roles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45AF5E-F51C-BF49-B357-86D3095A1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0128"/>
            <a:ext cx="9144000" cy="392636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BF5044-3377-754E-8D90-9CE29FB3206F}"/>
              </a:ext>
            </a:extLst>
          </p:cNvPr>
          <p:cNvSpPr/>
          <p:nvPr/>
        </p:nvSpPr>
        <p:spPr>
          <a:xfrm>
            <a:off x="123350" y="2566146"/>
            <a:ext cx="4195432" cy="1949583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399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65FABB-1B87-C040-8DC5-62BF42777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9F4ABA-4D82-744F-AFF4-E76A76652DBF}"/>
              </a:ext>
            </a:extLst>
          </p:cNvPr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4359" y="2571750"/>
            <a:ext cx="1319102" cy="345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7018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Cluster - Console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789" y="1787525"/>
            <a:ext cx="8534400" cy="19558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511709" y="1787525"/>
            <a:ext cx="2711805" cy="915573"/>
            <a:chOff x="2511709" y="2491842"/>
            <a:chExt cx="2711805" cy="915573"/>
          </a:xfrm>
        </p:grpSpPr>
        <p:pic>
          <p:nvPicPr>
            <p:cNvPr id="10" name="Picture 6"/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1709" y="2491842"/>
              <a:ext cx="2711805" cy="9155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6"/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1710" y="2528104"/>
              <a:ext cx="2711804" cy="866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85702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322" y="0"/>
            <a:ext cx="8309113" cy="51435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6815138" y="2871750"/>
            <a:ext cx="1800225" cy="74756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Quick Create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8020050" y="3619310"/>
            <a:ext cx="1122" cy="1195577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851338" y="1676173"/>
            <a:ext cx="1800225" cy="74756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Advanced Options</a:t>
            </a:r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 flipV="1">
            <a:off x="1751450" y="265043"/>
            <a:ext cx="1314129" cy="141113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78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DCB7E12-A87D-6445-8D54-BC0BAF4E2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429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09545" y="0"/>
            <a:ext cx="5034455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4" descr="http://qph.is.quoracdn.net/main-thumb-t-312494-200-sqGnRbPuRBQY0PBZczgGogzJi1gkEnat.jpe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74189" y="4364073"/>
            <a:ext cx="993256" cy="46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6033571" y="1056046"/>
            <a:ext cx="1285565" cy="702825"/>
            <a:chOff x="2226116" y="1786592"/>
            <a:chExt cx="1231788" cy="809048"/>
          </a:xfrm>
        </p:grpSpPr>
        <p:sp>
          <p:nvSpPr>
            <p:cNvPr id="6" name="Rounded Rectangle 5"/>
            <p:cNvSpPr/>
            <p:nvPr/>
          </p:nvSpPr>
          <p:spPr>
            <a:xfrm>
              <a:off x="2226116" y="1786592"/>
              <a:ext cx="1231788" cy="809048"/>
            </a:xfrm>
            <a:prstGeom prst="round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image52.png" descr="http://prestodb.io/static/presto-og.png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19743" y="1856790"/>
              <a:ext cx="1045073" cy="623651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2034" y="179200"/>
            <a:ext cx="1106281" cy="6361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6628" y="4392930"/>
            <a:ext cx="1633996" cy="4401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8117" y="2571750"/>
            <a:ext cx="944193" cy="944193"/>
          </a:xfrm>
          <a:prstGeom prst="rect">
            <a:avLst/>
          </a:prstGeom>
        </p:spPr>
      </p:pic>
      <p:pic>
        <p:nvPicPr>
          <p:cNvPr id="13" name="image54.png"/>
          <p:cNvPicPr/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784" y="3710702"/>
            <a:ext cx="1662832" cy="4249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image55.png" descr="Screen Shot 2014-04-08 at 13.36.31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678150" y="2122267"/>
            <a:ext cx="2202829" cy="376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8339" y="2739652"/>
            <a:ext cx="1248104" cy="6396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9617" y="267173"/>
            <a:ext cx="1062694" cy="633152"/>
          </a:xfrm>
          <a:prstGeom prst="rect">
            <a:avLst/>
          </a:prstGeom>
        </p:spPr>
      </p:pic>
      <p:pic>
        <p:nvPicPr>
          <p:cNvPr id="17" name="Picture 16" descr="hive_logo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0025" y="868057"/>
            <a:ext cx="1107102" cy="725728"/>
          </a:xfrm>
          <a:prstGeom prst="rect">
            <a:avLst/>
          </a:prstGeom>
        </p:spPr>
      </p:pic>
      <p:pic>
        <p:nvPicPr>
          <p:cNvPr id="18" name="Picture 17" descr="pig_logo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6859" y="4018365"/>
            <a:ext cx="974408" cy="97256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2323" y="109073"/>
            <a:ext cx="2153007" cy="5576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5021" y="3769572"/>
            <a:ext cx="1473129" cy="4388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9606F0-D224-224E-A126-83A50835483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367" y="7527"/>
            <a:ext cx="4110912" cy="51324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CE456D-F59D-C149-B2F0-B047E47D447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26859" y="1353372"/>
            <a:ext cx="845451" cy="6693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C712225-DDE8-6A48-8979-EE54D7BB707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08698" y="2782509"/>
            <a:ext cx="1420602" cy="59679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1CBC88-E2B2-E544-B73F-56B33CA43E4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266627" y="1804655"/>
            <a:ext cx="967078" cy="71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99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107EE1-AF60-C14F-8A16-A3760E45A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382990"/>
      </p:ext>
    </p:extLst>
  </p:cSld>
  <p:clrMapOvr>
    <a:masterClrMapping/>
  </p:clrMapOvr>
</p:sld>
</file>

<file path=ppt/theme/theme1.xml><?xml version="1.0" encoding="utf-8"?>
<a:theme xmlns:a="http://schemas.openxmlformats.org/drawingml/2006/main" name="DeckTemplate-AWS">
  <a:themeElements>
    <a:clrScheme name="AWS Colors">
      <a:dk1>
        <a:srgbClr val="1D516C"/>
      </a:dk1>
      <a:lt1>
        <a:srgbClr val="FFFFFF"/>
      </a:lt1>
      <a:dk2>
        <a:srgbClr val="1D516C"/>
      </a:dk2>
      <a:lt2>
        <a:srgbClr val="F8F8F8"/>
      </a:lt2>
      <a:accent1>
        <a:srgbClr val="FF9900"/>
      </a:accent1>
      <a:accent2>
        <a:srgbClr val="00A1C9"/>
      </a:accent2>
      <a:accent3>
        <a:srgbClr val="007DBC"/>
      </a:accent3>
      <a:accent4>
        <a:srgbClr val="69AF34"/>
      </a:accent4>
      <a:accent5>
        <a:srgbClr val="EB5F07"/>
      </a:accent5>
      <a:accent6>
        <a:srgbClr val="545B64"/>
      </a:accent6>
      <a:hlink>
        <a:srgbClr val="00E0EA"/>
      </a:hlink>
      <a:folHlink>
        <a:srgbClr val="0069E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9D29FAAB743446A36D5EFFD6E6F072" ma:contentTypeVersion="0" ma:contentTypeDescription="Create a new document." ma:contentTypeScope="" ma:versionID="319986005998440710e7879948ee01e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597C89A-FD0C-431E-81F6-90225B937683}">
  <ds:schemaRefs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F3697E2E-80FD-463B-8E89-9ED63A2264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24413</TotalTime>
  <Words>690</Words>
  <Application>Microsoft Macintosh PowerPoint</Application>
  <PresentationFormat>On-screen Show (16:9)</PresentationFormat>
  <Paragraphs>153</Paragraphs>
  <Slides>39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Amazon Ember</vt:lpstr>
      <vt:lpstr>Amazon Ember Light</vt:lpstr>
      <vt:lpstr>Amazon Ember Regular</vt:lpstr>
      <vt:lpstr>Arial</vt:lpstr>
      <vt:lpstr>Calibri</vt:lpstr>
      <vt:lpstr>Consolas</vt:lpstr>
      <vt:lpstr>Helvetica Neue</vt:lpstr>
      <vt:lpstr>Lucida Console</vt:lpstr>
      <vt:lpstr>Times New Roman</vt:lpstr>
      <vt:lpstr>DeckTemplate-AWS</vt:lpstr>
      <vt:lpstr>PowerPoint Presentation</vt:lpstr>
      <vt:lpstr>Creation options</vt:lpstr>
      <vt:lpstr>CLI</vt:lpstr>
      <vt:lpstr>PowerPoint Presentation</vt:lpstr>
      <vt:lpstr>Create Cluster - Console</vt:lpstr>
      <vt:lpstr>PowerPoint Presentation</vt:lpstr>
      <vt:lpstr>PowerPoint Presentation</vt:lpstr>
      <vt:lpstr>PowerPoint Presentation</vt:lpstr>
      <vt:lpstr>PowerPoint Presentation</vt:lpstr>
      <vt:lpstr>Edit Software Settings</vt:lpstr>
      <vt:lpstr>PowerPoint Presentation</vt:lpstr>
      <vt:lpstr>Add steps</vt:lpstr>
      <vt:lpstr>Hardware Configuration</vt:lpstr>
      <vt:lpstr>Instance group configuration – Instance fleets</vt:lpstr>
      <vt:lpstr>PowerPoint Presentation</vt:lpstr>
      <vt:lpstr>PowerPoint Presentation</vt:lpstr>
      <vt:lpstr>PowerPoint Presentation</vt:lpstr>
      <vt:lpstr>Spot Integration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Cluster Details</vt:lpstr>
      <vt:lpstr>Cluster Details</vt:lpstr>
      <vt:lpstr>PowerPoint Presentation</vt:lpstr>
      <vt:lpstr>Cluster Details</vt:lpstr>
      <vt:lpstr>Cluster Details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Amo</dc:creator>
  <cp:lastModifiedBy>Microsoft Office User</cp:lastModifiedBy>
  <cp:revision>443</cp:revision>
  <dcterms:created xsi:type="dcterms:W3CDTF">2016-03-06T03:15:36Z</dcterms:created>
  <dcterms:modified xsi:type="dcterms:W3CDTF">2019-12-10T15:25:29Z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